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30275213" cy="42803763"/>
  <p:notesSz cx="6858000" cy="9144000"/>
  <p:defaultTextStyle>
    <a:defPPr>
      <a:defRPr lang="ko-KR"/>
    </a:defPPr>
    <a:lvl1pPr marL="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1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>
      <p:cViewPr>
        <p:scale>
          <a:sx n="50" d="100"/>
          <a:sy n="50" d="100"/>
        </p:scale>
        <p:origin x="-264" y="-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9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배지태/시스템반도체전공" userId="0b92bfce-45f9-4c07-af4d-9d41fa2d2cb4" providerId="ADAL" clId="{67716D2C-B500-4146-91F5-5228925C6CA7}"/>
    <pc:docChg chg="undo redo custSel modSld">
      <pc:chgData name="배지태/시스템반도체전공" userId="0b92bfce-45f9-4c07-af4d-9d41fa2d2cb4" providerId="ADAL" clId="{67716D2C-B500-4146-91F5-5228925C6CA7}" dt="2026-04-10T04:45:57.536" v="1136" actId="20577"/>
      <pc:docMkLst>
        <pc:docMk/>
      </pc:docMkLst>
      <pc:sldChg chg="addSp delSp modSp">
        <pc:chgData name="배지태/시스템반도체전공" userId="0b92bfce-45f9-4c07-af4d-9d41fa2d2cb4" providerId="ADAL" clId="{67716D2C-B500-4146-91F5-5228925C6CA7}" dt="2026-04-10T04:45:57.536" v="1136" actId="20577"/>
        <pc:sldMkLst>
          <pc:docMk/>
          <pc:sldMk cId="612776008" sldId="256"/>
        </pc:sldMkLst>
        <pc:spChg chg="mod">
          <ac:chgData name="배지태/시스템반도체전공" userId="0b92bfce-45f9-4c07-af4d-9d41fa2d2cb4" providerId="ADAL" clId="{67716D2C-B500-4146-91F5-5228925C6CA7}" dt="2026-04-10T01:34:02.246" v="4"/>
          <ac:spMkLst>
            <pc:docMk/>
            <pc:sldMk cId="612776008" sldId="256"/>
            <ac:spMk id="2" creationId="{1EEFCF75-D9F4-B2CB-17F3-3645A6313295}"/>
          </ac:spMkLst>
        </pc:spChg>
        <pc:spChg chg="mod">
          <ac:chgData name="배지태/시스템반도체전공" userId="0b92bfce-45f9-4c07-af4d-9d41fa2d2cb4" providerId="ADAL" clId="{67716D2C-B500-4146-91F5-5228925C6CA7}" dt="2026-04-10T04:23:24.646" v="1055" actId="20577"/>
          <ac:spMkLst>
            <pc:docMk/>
            <pc:sldMk cId="612776008" sldId="256"/>
            <ac:spMk id="3" creationId="{72BC9D33-35A0-BD76-4B91-7C009CD17424}"/>
          </ac:spMkLst>
        </pc:spChg>
        <pc:spChg chg="mod">
          <ac:chgData name="배지태/시스템반도체전공" userId="0b92bfce-45f9-4c07-af4d-9d41fa2d2cb4" providerId="ADAL" clId="{67716D2C-B500-4146-91F5-5228925C6CA7}" dt="2026-04-10T04:45:57.536" v="1136" actId="20577"/>
          <ac:spMkLst>
            <pc:docMk/>
            <pc:sldMk cId="612776008" sldId="256"/>
            <ac:spMk id="4" creationId="{6737C2F3-E5FC-60B1-96E8-12C8169FEAEE}"/>
          </ac:spMkLst>
        </pc:spChg>
        <pc:spChg chg="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7" creationId="{7A3EC60B-BF17-DFA6-A202-56ABF13FB9A5}"/>
          </ac:spMkLst>
        </pc:spChg>
        <pc:spChg chg="del">
          <ac:chgData name="배지태/시스템반도체전공" userId="0b92bfce-45f9-4c07-af4d-9d41fa2d2cb4" providerId="ADAL" clId="{67716D2C-B500-4146-91F5-5228925C6CA7}" dt="2026-04-10T01:37:36.310" v="12" actId="478"/>
          <ac:spMkLst>
            <pc:docMk/>
            <pc:sldMk cId="612776008" sldId="256"/>
            <ac:spMk id="10" creationId="{85A48DB1-B0B8-54C1-9E8E-7D95D7E1A20B}"/>
          </ac:spMkLst>
        </pc:spChg>
        <pc:spChg chg="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2" creationId="{AD705D3B-988C-1EC4-5E41-8F37839C2B1E}"/>
          </ac:spMkLst>
        </pc:spChg>
        <pc:spChg chg="del">
          <ac:chgData name="배지태/시스템반도체전공" userId="0b92bfce-45f9-4c07-af4d-9d41fa2d2cb4" providerId="ADAL" clId="{67716D2C-B500-4146-91F5-5228925C6CA7}" dt="2026-04-10T01:41:31.672" v="77" actId="478"/>
          <ac:spMkLst>
            <pc:docMk/>
            <pc:sldMk cId="612776008" sldId="256"/>
            <ac:spMk id="54" creationId="{F8DD14A3-E336-A55F-39BA-DC8FE4813E5B}"/>
          </ac:spMkLst>
        </pc:spChg>
        <pc:spChg chg="mod">
          <ac:chgData name="배지태/시스템반도체전공" userId="0b92bfce-45f9-4c07-af4d-9d41fa2d2cb4" providerId="ADAL" clId="{67716D2C-B500-4146-91F5-5228925C6CA7}" dt="2026-04-10T04:05:34.216" v="924" actId="1036"/>
          <ac:spMkLst>
            <pc:docMk/>
            <pc:sldMk cId="612776008" sldId="256"/>
            <ac:spMk id="55" creationId="{6035A0C2-2115-10A9-872A-73B87E923779}"/>
          </ac:spMkLst>
        </pc:spChg>
        <pc:spChg chg="mod">
          <ac:chgData name="배지태/시스템반도체전공" userId="0b92bfce-45f9-4c07-af4d-9d41fa2d2cb4" providerId="ADAL" clId="{67716D2C-B500-4146-91F5-5228925C6CA7}" dt="2026-04-10T04:05:34.216" v="924" actId="1036"/>
          <ac:spMkLst>
            <pc:docMk/>
            <pc:sldMk cId="612776008" sldId="256"/>
            <ac:spMk id="56" creationId="{5BD90965-9F82-7457-1D4C-219B5D7FBD48}"/>
          </ac:spMkLst>
        </pc:spChg>
        <pc:spChg chg="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57" creationId="{B191E827-C09D-080B-8CF1-942EE97C2E47}"/>
          </ac:spMkLst>
        </pc:spChg>
        <pc:spChg chg="del">
          <ac:chgData name="배지태/시스템반도체전공" userId="0b92bfce-45f9-4c07-af4d-9d41fa2d2cb4" providerId="ADAL" clId="{67716D2C-B500-4146-91F5-5228925C6CA7}" dt="2026-04-10T01:48:46.470" v="430" actId="478"/>
          <ac:spMkLst>
            <pc:docMk/>
            <pc:sldMk cId="612776008" sldId="256"/>
            <ac:spMk id="60" creationId="{5DBBDC58-A52E-902D-582D-B0E008274460}"/>
          </ac:spMkLst>
        </pc:spChg>
        <pc:spChg chg="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99" creationId="{856B346D-BB53-07B0-3ED2-B5F7F1B954C1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30" creationId="{707C73CA-3EE5-421C-AC5F-1652B9EE5BF0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31" creationId="{40132ACC-C417-49B8-B75D-013576A938EF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33" creationId="{4EB6F757-5801-47B7-9643-CE99DF8551B1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34" creationId="{8CB87670-6979-481D-A814-200F170FB9D8}"/>
          </ac:spMkLst>
        </pc:spChg>
        <pc:spChg chg="del">
          <ac:chgData name="배지태/시스템반도체전공" userId="0b92bfce-45f9-4c07-af4d-9d41fa2d2cb4" providerId="ADAL" clId="{67716D2C-B500-4146-91F5-5228925C6CA7}" dt="2026-04-10T01:41:31.672" v="77" actId="478"/>
          <ac:spMkLst>
            <pc:docMk/>
            <pc:sldMk cId="612776008" sldId="256"/>
            <ac:spMk id="166" creationId="{0CD75AC4-22C4-DDEC-5C05-D51AF2BA2BC9}"/>
          </ac:spMkLst>
        </pc:spChg>
        <pc:spChg chg="del">
          <ac:chgData name="배지태/시스템반도체전공" userId="0b92bfce-45f9-4c07-af4d-9d41fa2d2cb4" providerId="ADAL" clId="{67716D2C-B500-4146-91F5-5228925C6CA7}" dt="2026-04-10T01:41:31.672" v="77" actId="478"/>
          <ac:spMkLst>
            <pc:docMk/>
            <pc:sldMk cId="612776008" sldId="256"/>
            <ac:spMk id="167" creationId="{381DC60C-1233-03F7-78F5-1FEF00806CB1}"/>
          </ac:spMkLst>
        </pc:spChg>
        <pc:spChg chg="del">
          <ac:chgData name="배지태/시스템반도체전공" userId="0b92bfce-45f9-4c07-af4d-9d41fa2d2cb4" providerId="ADAL" clId="{67716D2C-B500-4146-91F5-5228925C6CA7}" dt="2026-04-10T01:41:31.672" v="77" actId="478"/>
          <ac:spMkLst>
            <pc:docMk/>
            <pc:sldMk cId="612776008" sldId="256"/>
            <ac:spMk id="168" creationId="{C055A10F-EBD4-EE6F-9974-E69763CE55C9}"/>
          </ac:spMkLst>
        </pc:spChg>
        <pc:spChg chg="del">
          <ac:chgData name="배지태/시스템반도체전공" userId="0b92bfce-45f9-4c07-af4d-9d41fa2d2cb4" providerId="ADAL" clId="{67716D2C-B500-4146-91F5-5228925C6CA7}" dt="2026-04-10T01:41:31.672" v="77" actId="478"/>
          <ac:spMkLst>
            <pc:docMk/>
            <pc:sldMk cId="612776008" sldId="256"/>
            <ac:spMk id="169" creationId="{4CC27515-0897-C1CB-8CB1-9F64EFB8A4DE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84" creationId="{454FBBEF-6287-4B5E-A176-19549BCE46D9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85" creationId="{0D675C8B-9D26-483A-9C55-DEB6AAD540A0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87" creationId="{66F1E1F3-E7AF-4D22-A35C-425BE202BB1F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88" creationId="{B0518896-343E-4F0B-95C6-181714F467B3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189" creationId="{48615994-52F8-4830-AF00-3C6E10F16992}"/>
          </ac:spMkLst>
        </pc:spChg>
        <pc:spChg chg="add mod">
          <ac:chgData name="배지태/시스템반도체전공" userId="0b92bfce-45f9-4c07-af4d-9d41fa2d2cb4" providerId="ADAL" clId="{67716D2C-B500-4146-91F5-5228925C6CA7}" dt="2026-04-10T04:31:40.308" v="1091" actId="20577"/>
          <ac:spMkLst>
            <pc:docMk/>
            <pc:sldMk cId="612776008" sldId="256"/>
            <ac:spMk id="190" creationId="{EF52EDB8-2B90-4553-8D0B-0E1FA5DB0646}"/>
          </ac:spMkLst>
        </pc:spChg>
        <pc:spChg chg="add del">
          <ac:chgData name="배지태/시스템반도체전공" userId="0b92bfce-45f9-4c07-af4d-9d41fa2d2cb4" providerId="ADAL" clId="{67716D2C-B500-4146-91F5-5228925C6CA7}" dt="2026-04-10T01:45:22.857" v="353" actId="478"/>
          <ac:spMkLst>
            <pc:docMk/>
            <pc:sldMk cId="612776008" sldId="256"/>
            <ac:spMk id="207" creationId="{3D780609-3E0D-F111-3E9C-AB2C90148F93}"/>
          </ac:spMkLst>
        </pc:spChg>
        <pc:spChg chg="add del">
          <ac:chgData name="배지태/시스템반도체전공" userId="0b92bfce-45f9-4c07-af4d-9d41fa2d2cb4" providerId="ADAL" clId="{67716D2C-B500-4146-91F5-5228925C6CA7}" dt="2026-04-10T01:45:22.857" v="353" actId="478"/>
          <ac:spMkLst>
            <pc:docMk/>
            <pc:sldMk cId="612776008" sldId="256"/>
            <ac:spMk id="208" creationId="{268B2923-52C4-E7FA-C8E7-1DB2B2ACD5E3}"/>
          </ac:spMkLst>
        </pc:spChg>
        <pc:spChg chg="add del">
          <ac:chgData name="배지태/시스템반도체전공" userId="0b92bfce-45f9-4c07-af4d-9d41fa2d2cb4" providerId="ADAL" clId="{67716D2C-B500-4146-91F5-5228925C6CA7}" dt="2026-04-10T01:45:22.857" v="353" actId="478"/>
          <ac:spMkLst>
            <pc:docMk/>
            <pc:sldMk cId="612776008" sldId="256"/>
            <ac:spMk id="209" creationId="{10FAAC8C-3B6D-C012-5871-7CA83A07F66D}"/>
          </ac:spMkLst>
        </pc:spChg>
        <pc:spChg chg="add del">
          <ac:chgData name="배지태/시스템반도체전공" userId="0b92bfce-45f9-4c07-af4d-9d41fa2d2cb4" providerId="ADAL" clId="{67716D2C-B500-4146-91F5-5228925C6CA7}" dt="2026-04-10T01:45:22.857" v="353" actId="478"/>
          <ac:spMkLst>
            <pc:docMk/>
            <pc:sldMk cId="612776008" sldId="256"/>
            <ac:spMk id="210" creationId="{81191492-B03E-90D0-0048-E3CCD571DE91}"/>
          </ac:spMkLst>
        </pc:spChg>
        <pc:spChg chg="add mod">
          <ac:chgData name="배지태/시스템반도체전공" userId="0b92bfce-45f9-4c07-af4d-9d41fa2d2cb4" providerId="ADAL" clId="{67716D2C-B500-4146-91F5-5228925C6CA7}" dt="2026-04-10T04:24:06.834" v="1059" actId="20577"/>
          <ac:spMkLst>
            <pc:docMk/>
            <pc:sldMk cId="612776008" sldId="256"/>
            <ac:spMk id="211" creationId="{3FB20897-35F7-4333-A44F-D2A47A74E50A}"/>
          </ac:spMkLst>
        </pc:spChg>
        <pc:spChg chg="add del">
          <ac:chgData name="배지태/시스템반도체전공" userId="0b92bfce-45f9-4c07-af4d-9d41fa2d2cb4" providerId="ADAL" clId="{67716D2C-B500-4146-91F5-5228925C6CA7}" dt="2026-04-10T01:45:22.857" v="353" actId="478"/>
          <ac:spMkLst>
            <pc:docMk/>
            <pc:sldMk cId="612776008" sldId="256"/>
            <ac:spMk id="212" creationId="{0DC34930-F387-683B-58CE-BBC570C46FAF}"/>
          </ac:spMkLst>
        </pc:spChg>
        <pc:spChg chg="add mod">
          <ac:chgData name="배지태/시스템반도체전공" userId="0b92bfce-45f9-4c07-af4d-9d41fa2d2cb4" providerId="ADAL" clId="{67716D2C-B500-4146-91F5-5228925C6CA7}" dt="2026-04-10T01:58:38.659" v="678" actId="1036"/>
          <ac:spMkLst>
            <pc:docMk/>
            <pc:sldMk cId="612776008" sldId="256"/>
            <ac:spMk id="213" creationId="{2EA8524B-95B4-4C56-A3F3-D81E5B055805}"/>
          </ac:spMkLst>
        </pc:spChg>
        <pc:spChg chg="add del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14" creationId="{52D3B516-973A-4FF1-B42A-E44756A657A3}"/>
          </ac:spMkLst>
        </pc:spChg>
        <pc:spChg chg="add del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15" creationId="{8405EEF9-635B-45F5-9AC1-E93855CEDB94}"/>
          </ac:spMkLst>
        </pc:spChg>
        <pc:spChg chg="add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19" creationId="{3348F119-2DEF-4556-90E1-9F29606E4C17}"/>
          </ac:spMkLst>
        </pc:spChg>
        <pc:spChg chg="add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21" creationId="{763112DE-A251-4D73-B523-E0CEA3D96799}"/>
          </ac:spMkLst>
        </pc:spChg>
        <pc:spChg chg="add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22" creationId="{C188BEB4-9825-4AF5-9D92-A7842FD99E8A}"/>
          </ac:spMkLst>
        </pc:spChg>
        <pc:spChg chg="add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23" creationId="{E512F77C-1186-415C-B25C-C97D423DAB3B}"/>
          </ac:spMkLst>
        </pc:spChg>
        <pc:spChg chg="add mod">
          <ac:chgData name="배지태/시스템반도체전공" userId="0b92bfce-45f9-4c07-af4d-9d41fa2d2cb4" providerId="ADAL" clId="{67716D2C-B500-4146-91F5-5228925C6CA7}" dt="2026-04-10T02:13:51.339" v="844" actId="1036"/>
          <ac:spMkLst>
            <pc:docMk/>
            <pc:sldMk cId="612776008" sldId="256"/>
            <ac:spMk id="224" creationId="{366CE551-4D51-4EB1-9C7A-D0104A762A50}"/>
          </ac:spMkLst>
        </pc:spChg>
        <pc:spChg chg="add mod">
          <ac:chgData name="배지태/시스템반도체전공" userId="0b92bfce-45f9-4c07-af4d-9d41fa2d2cb4" providerId="ADAL" clId="{67716D2C-B500-4146-91F5-5228925C6CA7}" dt="2026-04-10T04:05:27.438" v="916" actId="1036"/>
          <ac:spMkLst>
            <pc:docMk/>
            <pc:sldMk cId="612776008" sldId="256"/>
            <ac:spMk id="228" creationId="{5E1BE086-DF6B-42C9-8EFF-B42686CBE8AF}"/>
          </ac:spMkLst>
        </pc:spChg>
        <pc:spChg chg="add mod">
          <ac:chgData name="배지태/시스템반도체전공" userId="0b92bfce-45f9-4c07-af4d-9d41fa2d2cb4" providerId="ADAL" clId="{67716D2C-B500-4146-91F5-5228925C6CA7}" dt="2026-04-10T04:05:27.438" v="916" actId="1036"/>
          <ac:spMkLst>
            <pc:docMk/>
            <pc:sldMk cId="612776008" sldId="256"/>
            <ac:spMk id="229" creationId="{1F84B0E7-9063-4E2B-AE83-D2D278ECDE6F}"/>
          </ac:spMkLst>
        </pc:spChg>
        <pc:grpChg chg="del">
          <ac:chgData name="배지태/시스템반도체전공" userId="0b92bfce-45f9-4c07-af4d-9d41fa2d2cb4" providerId="ADAL" clId="{67716D2C-B500-4146-91F5-5228925C6CA7}" dt="2026-04-10T01:48:46.470" v="430" actId="478"/>
          <ac:grpSpMkLst>
            <pc:docMk/>
            <pc:sldMk cId="612776008" sldId="256"/>
            <ac:grpSpMk id="6" creationId="{3415AC5E-43F0-1DB3-0FDC-C4BD26EABF79}"/>
          </ac:grpSpMkLst>
        </pc:grpChg>
        <pc:grpChg chg="del">
          <ac:chgData name="배지태/시스템반도체전공" userId="0b92bfce-45f9-4c07-af4d-9d41fa2d2cb4" providerId="ADAL" clId="{67716D2C-B500-4146-91F5-5228925C6CA7}" dt="2026-04-10T01:37:36.310" v="12" actId="478"/>
          <ac:grpSpMkLst>
            <pc:docMk/>
            <pc:sldMk cId="612776008" sldId="256"/>
            <ac:grpSpMk id="109" creationId="{46DBB330-663B-327C-0C73-9D1886096AFA}"/>
          </ac:grpSpMkLst>
        </pc:grpChg>
        <pc:grpChg chg="del">
          <ac:chgData name="배지태/시스템반도체전공" userId="0b92bfce-45f9-4c07-af4d-9d41fa2d2cb4" providerId="ADAL" clId="{67716D2C-B500-4146-91F5-5228925C6CA7}" dt="2026-04-10T01:37:36.310" v="12" actId="478"/>
          <ac:grpSpMkLst>
            <pc:docMk/>
            <pc:sldMk cId="612776008" sldId="256"/>
            <ac:grpSpMk id="116" creationId="{CE98A230-EEC1-E51B-8C9F-A1571E413B3E}"/>
          </ac:grpSpMkLst>
        </pc:grpChg>
        <pc:grpChg chg="del">
          <ac:chgData name="배지태/시스템반도체전공" userId="0b92bfce-45f9-4c07-af4d-9d41fa2d2cb4" providerId="ADAL" clId="{67716D2C-B500-4146-91F5-5228925C6CA7}" dt="2026-04-10T01:37:36.310" v="12" actId="478"/>
          <ac:grpSpMkLst>
            <pc:docMk/>
            <pc:sldMk cId="612776008" sldId="256"/>
            <ac:grpSpMk id="123" creationId="{FD6887CB-D0D9-5466-F866-254A3929387F}"/>
          </ac:grpSpMkLst>
        </pc:grpChg>
        <pc:grpChg chg="del">
          <ac:chgData name="배지태/시스템반도체전공" userId="0b92bfce-45f9-4c07-af4d-9d41fa2d2cb4" providerId="ADAL" clId="{67716D2C-B500-4146-91F5-5228925C6CA7}" dt="2026-04-10T01:37:36.310" v="12" actId="478"/>
          <ac:grpSpMkLst>
            <pc:docMk/>
            <pc:sldMk cId="612776008" sldId="256"/>
            <ac:grpSpMk id="125" creationId="{083334D0-68EC-3F97-7FFE-A2FBD69FE19A}"/>
          </ac:grpSpMkLst>
        </pc:grpChg>
        <pc:grpChg chg="del">
          <ac:chgData name="배지태/시스템반도체전공" userId="0b92bfce-45f9-4c07-af4d-9d41fa2d2cb4" providerId="ADAL" clId="{67716D2C-B500-4146-91F5-5228925C6CA7}" dt="2026-04-10T01:37:36.310" v="12" actId="478"/>
          <ac:grpSpMkLst>
            <pc:docMk/>
            <pc:sldMk cId="612776008" sldId="256"/>
            <ac:grpSpMk id="135" creationId="{C4640826-7637-4D93-79A4-0378AC9B3F52}"/>
          </ac:grpSpMkLst>
        </pc:grpChg>
        <pc:grpChg chg="del">
          <ac:chgData name="배지태/시스템반도체전공" userId="0b92bfce-45f9-4c07-af4d-9d41fa2d2cb4" providerId="ADAL" clId="{67716D2C-B500-4146-91F5-5228925C6CA7}" dt="2026-04-10T01:37:36.310" v="12" actId="478"/>
          <ac:grpSpMkLst>
            <pc:docMk/>
            <pc:sldMk cId="612776008" sldId="256"/>
            <ac:grpSpMk id="141" creationId="{73E50A63-AB88-1572-A58A-309F6B0A2F59}"/>
          </ac:grpSpMkLst>
        </pc:grpChg>
        <pc:grpChg chg="del">
          <ac:chgData name="배지태/시스템반도체전공" userId="0b92bfce-45f9-4c07-af4d-9d41fa2d2cb4" providerId="ADAL" clId="{67716D2C-B500-4146-91F5-5228925C6CA7}" dt="2026-04-10T01:41:31.672" v="77" actId="478"/>
          <ac:grpSpMkLst>
            <pc:docMk/>
            <pc:sldMk cId="612776008" sldId="256"/>
            <ac:grpSpMk id="144" creationId="{2EDD0F10-262C-F548-4B62-38B5B71689AF}"/>
          </ac:grpSpMkLst>
        </pc:grpChg>
        <pc:grpChg chg="del">
          <ac:chgData name="배지태/시스템반도체전공" userId="0b92bfce-45f9-4c07-af4d-9d41fa2d2cb4" providerId="ADAL" clId="{67716D2C-B500-4146-91F5-5228925C6CA7}" dt="2026-04-10T01:41:31.672" v="77" actId="478"/>
          <ac:grpSpMkLst>
            <pc:docMk/>
            <pc:sldMk cId="612776008" sldId="256"/>
            <ac:grpSpMk id="151" creationId="{385B290C-221F-8D94-51F6-06238E74A73B}"/>
          </ac:grpSpMkLst>
        </pc:grpChg>
        <pc:grpChg chg="del">
          <ac:chgData name="배지태/시스템반도체전공" userId="0b92bfce-45f9-4c07-af4d-9d41fa2d2cb4" providerId="ADAL" clId="{67716D2C-B500-4146-91F5-5228925C6CA7}" dt="2026-04-10T01:41:31.672" v="77" actId="478"/>
          <ac:grpSpMkLst>
            <pc:docMk/>
            <pc:sldMk cId="612776008" sldId="256"/>
            <ac:grpSpMk id="156" creationId="{33747FA6-4B81-701C-C11B-C97B5B198A4C}"/>
          </ac:grpSpMkLst>
        </pc:grpChg>
        <pc:grpChg chg="add del">
          <ac:chgData name="배지태/시스템반도체전공" userId="0b92bfce-45f9-4c07-af4d-9d41fa2d2cb4" providerId="ADAL" clId="{67716D2C-B500-4146-91F5-5228925C6CA7}" dt="2026-04-10T01:45:22.857" v="353" actId="478"/>
          <ac:grpSpMkLst>
            <pc:docMk/>
            <pc:sldMk cId="612776008" sldId="256"/>
            <ac:grpSpMk id="170" creationId="{41A92E74-5A7B-2428-DB0C-0AB53DECCF3B}"/>
          </ac:grpSpMkLst>
        </pc:grpChg>
        <pc:grpChg chg="add del">
          <ac:chgData name="배지태/시스템반도체전공" userId="0b92bfce-45f9-4c07-af4d-9d41fa2d2cb4" providerId="ADAL" clId="{67716D2C-B500-4146-91F5-5228925C6CA7}" dt="2026-04-10T01:45:22.857" v="353" actId="478"/>
          <ac:grpSpMkLst>
            <pc:docMk/>
            <pc:sldMk cId="612776008" sldId="256"/>
            <ac:grpSpMk id="194" creationId="{8C48FD13-5EB3-9B7F-BF71-2A905AE36993}"/>
          </ac:grpSpMkLst>
        </pc:grpChg>
        <pc:graphicFrameChg chg="del">
          <ac:chgData name="배지태/시스템반도체전공" userId="0b92bfce-45f9-4c07-af4d-9d41fa2d2cb4" providerId="ADAL" clId="{67716D2C-B500-4146-91F5-5228925C6CA7}" dt="2026-04-10T01:48:46.470" v="430" actId="478"/>
          <ac:graphicFrameMkLst>
            <pc:docMk/>
            <pc:sldMk cId="612776008" sldId="256"/>
            <ac:graphicFrameMk id="108" creationId="{13D9B82F-F811-48B6-E852-D5F49476ECC3}"/>
          </ac:graphicFrameMkLst>
        </pc:graphicFrameChg>
        <pc:graphicFrameChg chg="add mod modGraphic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24" creationId="{E0EC80E5-E791-488B-931D-2B54ED7639C2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32" creationId="{24AEAE22-DAEC-48E9-B3D5-BFCB9E99CD72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82" creationId="{CA87D574-0678-42E5-B2DF-B07C354423D8}"/>
          </ac:graphicFrameMkLst>
        </pc:graphicFrameChg>
        <pc:graphicFrameChg chg="add mod modGraphic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83" creationId="{DDDBF62F-B8D5-4174-A93E-AAD4D4DD7ABE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86" creationId="{4FBC0891-227A-4C9E-B8C6-24CB1B184E8A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91" creationId="{8D064877-0563-4374-937D-1CB780BEF52B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1:58:38.659" v="678" actId="1036"/>
          <ac:graphicFrameMkLst>
            <pc:docMk/>
            <pc:sldMk cId="612776008" sldId="256"/>
            <ac:graphicFrameMk id="192" creationId="{BCC0706D-8EA8-433B-9B3B-E24CC1C33806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4:32:30.691" v="1092"/>
          <ac:graphicFrameMkLst>
            <pc:docMk/>
            <pc:sldMk cId="612776008" sldId="256"/>
            <ac:graphicFrameMk id="193" creationId="{921DD1FC-A430-442F-8AED-B91FE29D716C}"/>
          </ac:graphicFrameMkLst>
        </pc:graphicFrameChg>
        <pc:graphicFrameChg chg="add del mod">
          <ac:chgData name="배지태/시스템반도체전공" userId="0b92bfce-45f9-4c07-af4d-9d41fa2d2cb4" providerId="ADAL" clId="{67716D2C-B500-4146-91F5-5228925C6CA7}" dt="2026-04-10T04:32:30.709" v="1093"/>
          <ac:graphicFrameMkLst>
            <pc:docMk/>
            <pc:sldMk cId="612776008" sldId="256"/>
            <ac:graphicFrameMk id="216" creationId="{78C8E532-A977-42B2-9A47-8504865FDF77}"/>
          </ac:graphicFrameMkLst>
        </pc:graphicFrameChg>
        <pc:graphicFrameChg chg="add del mod">
          <ac:chgData name="배지태/시스템반도체전공" userId="0b92bfce-45f9-4c07-af4d-9d41fa2d2cb4" providerId="ADAL" clId="{67716D2C-B500-4146-91F5-5228925C6CA7}" dt="2026-04-10T02:02:42.263" v="681" actId="478"/>
          <ac:graphicFrameMkLst>
            <pc:docMk/>
            <pc:sldMk cId="612776008" sldId="256"/>
            <ac:graphicFrameMk id="217" creationId="{3C88F867-D676-4B04-9F70-EE673E589B8C}"/>
          </ac:graphicFrameMkLst>
        </pc:graphicFrameChg>
        <pc:graphicFrameChg chg="add del mod ord">
          <ac:chgData name="배지태/시스템반도체전공" userId="0b92bfce-45f9-4c07-af4d-9d41fa2d2cb4" providerId="ADAL" clId="{67716D2C-B500-4146-91F5-5228925C6CA7}" dt="2026-04-10T02:02:40.241" v="680" actId="478"/>
          <ac:graphicFrameMkLst>
            <pc:docMk/>
            <pc:sldMk cId="612776008" sldId="256"/>
            <ac:graphicFrameMk id="218" creationId="{1414A104-F4B1-42AA-B923-62B24B066E65}"/>
          </ac:graphicFrameMkLst>
        </pc:graphicFrameChg>
        <pc:graphicFrameChg chg="add mod modGraphic">
          <ac:chgData name="배지태/시스템반도체전공" userId="0b92bfce-45f9-4c07-af4d-9d41fa2d2cb4" providerId="ADAL" clId="{67716D2C-B500-4146-91F5-5228925C6CA7}" dt="2026-04-10T02:13:51.339" v="844" actId="1036"/>
          <ac:graphicFrameMkLst>
            <pc:docMk/>
            <pc:sldMk cId="612776008" sldId="256"/>
            <ac:graphicFrameMk id="220" creationId="{7B443377-D7FE-4702-AC51-ABE34F2D2040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2:13:51.339" v="844" actId="1036"/>
          <ac:graphicFrameMkLst>
            <pc:docMk/>
            <pc:sldMk cId="612776008" sldId="256"/>
            <ac:graphicFrameMk id="225" creationId="{8D16AE41-9BFF-4061-A0AB-35BDFB06C65C}"/>
          </ac:graphicFrameMkLst>
        </pc:graphicFrameChg>
        <pc:graphicFrameChg chg="add mod modGraphic">
          <ac:chgData name="배지태/시스템반도체전공" userId="0b92bfce-45f9-4c07-af4d-9d41fa2d2cb4" providerId="ADAL" clId="{67716D2C-B500-4146-91F5-5228925C6CA7}" dt="2026-04-10T04:44:36.252" v="1116" actId="20577"/>
          <ac:graphicFrameMkLst>
            <pc:docMk/>
            <pc:sldMk cId="612776008" sldId="256"/>
            <ac:graphicFrameMk id="226" creationId="{445786F3-4980-49E4-B632-586E767CA360}"/>
          </ac:graphicFrameMkLst>
        </pc:graphicFrameChg>
        <pc:graphicFrameChg chg="add mod">
          <ac:chgData name="배지태/시스템반도체전공" userId="0b92bfce-45f9-4c07-af4d-9d41fa2d2cb4" providerId="ADAL" clId="{67716D2C-B500-4146-91F5-5228925C6CA7}" dt="2026-04-10T04:32:30.971" v="1094"/>
          <ac:graphicFrameMkLst>
            <pc:docMk/>
            <pc:sldMk cId="612776008" sldId="256"/>
            <ac:graphicFrameMk id="227" creationId="{94368458-5CC2-4606-8966-D2B8DBC2BB77}"/>
          </ac:graphicFrameMkLst>
        </pc:graphicFrame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0A68-AB16-4475-AD20-48F52644D0F9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BD1C9-92BA-455D-A623-D35026593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552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0CB4E-6FA7-43A9-8C9F-DD0C6E95B116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292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0CB4E-6FA7-43A9-8C9F-DD0C6E95B116}" type="datetimeFigureOut">
              <a:rPr lang="ko-KR" altLang="en-US" smtClean="0"/>
              <a:t>2026-04-13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E340-21E0-402F-8489-5A9DC846A58E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6FA6E480-90DC-448A-B642-311BA5A7BA30}"/>
              </a:ext>
            </a:extLst>
          </p:cNvPr>
          <p:cNvGrpSpPr/>
          <p:nvPr userDrawn="1"/>
        </p:nvGrpSpPr>
        <p:grpSpPr>
          <a:xfrm>
            <a:off x="0" y="1699"/>
            <a:ext cx="30276413" cy="42802064"/>
            <a:chOff x="0" y="1699"/>
            <a:chExt cx="30276413" cy="42802064"/>
          </a:xfrm>
        </p:grpSpPr>
        <p:pic>
          <p:nvPicPr>
            <p:cNvPr id="7" name="그림 6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46"/>
            <a:stretch/>
          </p:blipFill>
          <p:spPr>
            <a:xfrm>
              <a:off x="0" y="1699"/>
              <a:ext cx="30276413" cy="40984936"/>
            </a:xfrm>
            <a:prstGeom prst="rect">
              <a:avLst/>
            </a:prstGeom>
            <a:ln>
              <a:solidFill>
                <a:srgbClr val="92D050"/>
              </a:solidFill>
            </a:ln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A267DDB-94F3-4E78-8D7C-06BF81870669}"/>
                </a:ext>
              </a:extLst>
            </p:cNvPr>
            <p:cNvSpPr/>
            <p:nvPr userDrawn="1"/>
          </p:nvSpPr>
          <p:spPr>
            <a:xfrm>
              <a:off x="0" y="40986635"/>
              <a:ext cx="30275213" cy="1817128"/>
            </a:xfrm>
            <a:prstGeom prst="rect">
              <a:avLst/>
            </a:prstGeom>
            <a:solidFill>
              <a:srgbClr val="AED3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879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3027487" rtl="0" eaLnBrk="1" latinLnBrk="1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1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1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1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package" Target="../embeddings/Microsoft_Visio_Drawing4.vsdx"/><Relationship Id="rId18" Type="http://schemas.openxmlformats.org/officeDocument/2006/relationships/image" Target="../media/image8.emf"/><Relationship Id="rId3" Type="http://schemas.openxmlformats.org/officeDocument/2006/relationships/image" Target="../media/image11.png"/><Relationship Id="rId21" Type="http://schemas.openxmlformats.org/officeDocument/2006/relationships/package" Target="../embeddings/Microsoft_Visio_Drawing8.vsdx"/><Relationship Id="rId7" Type="http://schemas.openxmlformats.org/officeDocument/2006/relationships/package" Target="../embeddings/Microsoft_Visio_Drawing1.vsdx"/><Relationship Id="rId12" Type="http://schemas.openxmlformats.org/officeDocument/2006/relationships/image" Target="../media/image5.emf"/><Relationship Id="rId17" Type="http://schemas.openxmlformats.org/officeDocument/2006/relationships/package" Target="../embeddings/Microsoft_Visio_Drawing6.vsdx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7.emf"/><Relationship Id="rId20" Type="http://schemas.openxmlformats.org/officeDocument/2006/relationships/image" Target="../media/image9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package" Target="../embeddings/Microsoft_Visio_Drawing3.vsdx"/><Relationship Id="rId5" Type="http://schemas.openxmlformats.org/officeDocument/2006/relationships/package" Target="../embeddings/Microsoft_Visio_Drawing.vsdx"/><Relationship Id="rId15" Type="http://schemas.openxmlformats.org/officeDocument/2006/relationships/package" Target="../embeddings/Microsoft_Visio_Drawing5.vsdx"/><Relationship Id="rId10" Type="http://schemas.openxmlformats.org/officeDocument/2006/relationships/image" Target="../media/image4.emf"/><Relationship Id="rId19" Type="http://schemas.openxmlformats.org/officeDocument/2006/relationships/package" Target="../embeddings/Microsoft_Visio_Drawing7.vsdx"/><Relationship Id="rId4" Type="http://schemas.openxmlformats.org/officeDocument/2006/relationships/image" Target="../media/image12.png"/><Relationship Id="rId9" Type="http://schemas.openxmlformats.org/officeDocument/2006/relationships/package" Target="../embeddings/Microsoft_Visio_Drawing2.vsdx"/><Relationship Id="rId14" Type="http://schemas.openxmlformats.org/officeDocument/2006/relationships/image" Target="../media/image6.emf"/><Relationship Id="rId22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2">
            <a:extLst>
              <a:ext uri="{FF2B5EF4-FFF2-40B4-BE49-F238E27FC236}">
                <a16:creationId xmlns:a16="http://schemas.microsoft.com/office/drawing/2014/main" id="{1EEFCF75-D9F4-B2CB-17F3-3645A6313295}"/>
              </a:ext>
            </a:extLst>
          </p:cNvPr>
          <p:cNvSpPr/>
          <p:nvPr/>
        </p:nvSpPr>
        <p:spPr>
          <a:xfrm>
            <a:off x="0" y="3039662"/>
            <a:ext cx="30275210" cy="3276600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lang="en-US" altLang="ko-KR" sz="7200" b="1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RS-CIM: Area-efficient Compute-in-Memory with</a:t>
            </a:r>
          </a:p>
          <a:p>
            <a:pPr lvl="0" algn="ctr">
              <a:defRPr/>
            </a:pPr>
            <a:r>
              <a:rPr lang="en-US" altLang="ko-KR" sz="7200" b="1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R-DAC &amp; SAR Hybrid ADC</a:t>
            </a:r>
          </a:p>
        </p:txBody>
      </p:sp>
      <p:sp>
        <p:nvSpPr>
          <p:cNvPr id="3" name="모서리가 둥근 직사각형 12">
            <a:extLst>
              <a:ext uri="{FF2B5EF4-FFF2-40B4-BE49-F238E27FC236}">
                <a16:creationId xmlns:a16="http://schemas.microsoft.com/office/drawing/2014/main" id="{72BC9D33-35A0-BD76-4B91-7C009CD17424}"/>
              </a:ext>
            </a:extLst>
          </p:cNvPr>
          <p:cNvSpPr/>
          <p:nvPr/>
        </p:nvSpPr>
        <p:spPr>
          <a:xfrm>
            <a:off x="2946400" y="5448300"/>
            <a:ext cx="24841200" cy="3276600"/>
          </a:xfrm>
          <a:prstGeom prst="roundRect">
            <a:avLst/>
          </a:prstGeom>
          <a:noFill/>
          <a:ln w="12700" cap="flat" cmpd="sng" algn="ctr">
            <a:noFill/>
            <a:prstDash val="dash"/>
            <a:miter lim="800000"/>
          </a:ln>
          <a:effectLst/>
        </p:spPr>
        <p:txBody>
          <a:bodyPr rtlCol="0" anchor="ctr"/>
          <a:lstStyle/>
          <a:p>
            <a:pPr lvl="0" algn="ctr" defTabSz="3507730" latinLnBrk="1">
              <a:defRPr/>
            </a:pPr>
            <a:r>
              <a:rPr lang="en-US" altLang="ko-KR" sz="4800" kern="0" dirty="0" err="1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Kyuhyun</a:t>
            </a:r>
            <a:r>
              <a:rPr lang="en-US" altLang="ko-KR" sz="48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Lee, </a:t>
            </a:r>
            <a:r>
              <a:rPr lang="en-US" altLang="ko-KR" sz="4800" u="sng" kern="0" dirty="0" err="1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Jitae</a:t>
            </a:r>
            <a:r>
              <a:rPr lang="en-US" altLang="ko-KR" sz="4800" u="sng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Bae</a:t>
            </a:r>
            <a:r>
              <a:rPr lang="en-US" altLang="ko-KR" sz="48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4800" kern="0" dirty="0" err="1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Jinyeong</a:t>
            </a:r>
            <a:r>
              <a:rPr lang="en-US" altLang="ko-KR" sz="48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Choi, Soo Youn Kim, and </a:t>
            </a:r>
            <a:r>
              <a:rPr lang="en-US" altLang="ko-KR" sz="4800" kern="0" dirty="0" err="1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Minkyu</a:t>
            </a:r>
            <a:r>
              <a:rPr lang="en-US" altLang="ko-KR" sz="4800" kern="0" dirty="0">
                <a:ln w="28575">
                  <a:noFill/>
                  <a:prstDash val="dash"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Song</a:t>
            </a:r>
          </a:p>
          <a:p>
            <a:pPr algn="ctr"/>
            <a:r>
              <a:rPr lang="en-US" altLang="ko-K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Dept. of System Semiconductor, Dongguk University, Seoul, Korea</a:t>
            </a:r>
          </a:p>
          <a:p>
            <a:pPr algn="ctr"/>
            <a:r>
              <a:rPr lang="en-US" altLang="ko-K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 : qowlxo102@student.dongguk.edu</a:t>
            </a:r>
            <a:endParaRPr lang="ko-KR" alt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모서리가 둥근 직사각형 11">
            <a:extLst>
              <a:ext uri="{FF2B5EF4-FFF2-40B4-BE49-F238E27FC236}">
                <a16:creationId xmlns:a16="http://schemas.microsoft.com/office/drawing/2014/main" id="{6737C2F3-E5FC-60B1-96E8-12C8169FEAEE}"/>
              </a:ext>
            </a:extLst>
          </p:cNvPr>
          <p:cNvSpPr/>
          <p:nvPr/>
        </p:nvSpPr>
        <p:spPr>
          <a:xfrm>
            <a:off x="1562100" y="7428400"/>
            <a:ext cx="27203400" cy="3665200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Introduction</a:t>
            </a:r>
            <a:r>
              <a:rPr lang="en-US" altLang="ko-KR" sz="4400" b="1" dirty="0">
                <a:solidFill>
                  <a:srgbClr val="374151"/>
                </a:solidFill>
                <a:ea typeface="+mj-ea"/>
              </a:rPr>
              <a:t> </a:t>
            </a:r>
          </a:p>
          <a:p>
            <a:pPr marL="571500" indent="-571500">
              <a:lnSpc>
                <a:spcPct val="110000"/>
              </a:lnSpc>
              <a:buFontTx/>
              <a:buChar char="-"/>
            </a:pPr>
            <a:r>
              <a:rPr lang="en-US" altLang="ko-KR" sz="3200" dirty="0">
                <a:solidFill>
                  <a:schemeClr val="tx1"/>
                </a:solidFill>
                <a:ea typeface="+mj-ea"/>
              </a:rPr>
              <a:t>This paper proposes a high-area efficiency analog compute-in-memory(CIM) structure consisting of a 7T SRAM-based digital-to-time converter with clock multiplication and a hybrid ADC structure of a resistor-DAC and SAR ADC. Compared to conventional SAR ADCs and flash ADCs, the number of capacitors and comparators was reduced by 87.5% and 93.3%, respectively. As a result, we achieved 45.96 TOPS/W (247.7 TOPS/W*) and 0.46 TOPS/mm2 (6.498 TOPS/mm2*) in a 65nm CMOS process.(*scaling down to 28nm)</a:t>
            </a:r>
            <a:endParaRPr lang="en-US" altLang="ko-KR" sz="3200" b="0" i="0" dirty="0">
              <a:solidFill>
                <a:schemeClr val="tx1"/>
              </a:solidFill>
              <a:effectLst/>
              <a:ea typeface="+mj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3EC60B-BF17-DFA6-A202-56ABF13FB9A5}"/>
              </a:ext>
            </a:extLst>
          </p:cNvPr>
          <p:cNvSpPr txBox="1"/>
          <p:nvPr/>
        </p:nvSpPr>
        <p:spPr>
          <a:xfrm>
            <a:off x="666233" y="10687991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Motivation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705D3B-988C-1EC4-5E41-8F37839C2B1E}"/>
              </a:ext>
            </a:extLst>
          </p:cNvPr>
          <p:cNvSpPr txBox="1"/>
          <p:nvPr/>
        </p:nvSpPr>
        <p:spPr>
          <a:xfrm>
            <a:off x="666232" y="23223499"/>
            <a:ext cx="117440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Proposed R-DAC&amp; SAR hybrid ADC based Compute-In-Memory (RS-CIM) Architecture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035A0C2-2115-10A9-872A-73B87E923779}"/>
              </a:ext>
            </a:extLst>
          </p:cNvPr>
          <p:cNvSpPr txBox="1"/>
          <p:nvPr/>
        </p:nvSpPr>
        <p:spPr>
          <a:xfrm>
            <a:off x="15432133" y="38750237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800" b="1" dirty="0">
                <a:solidFill>
                  <a:srgbClr val="374151"/>
                </a:solidFill>
                <a:ea typeface="+mj-ea"/>
              </a:rPr>
              <a:t>Acknowledgement</a:t>
            </a:r>
            <a:endParaRPr kumimoji="0" lang="en-US" altLang="ko-KR" sz="4800" b="1" i="0" u="none" strike="noStrike" kern="1200" cap="none" spc="0" normalizeH="0" baseline="0" noProof="0" dirty="0">
              <a:ln>
                <a:noFill/>
              </a:ln>
              <a:solidFill>
                <a:srgbClr val="374151"/>
              </a:solidFill>
              <a:effectLst/>
              <a:uLnTx/>
              <a:uFillTx/>
              <a:ea typeface="+mj-ea"/>
              <a:cs typeface="+mn-cs"/>
            </a:endParaRPr>
          </a:p>
        </p:txBody>
      </p:sp>
      <p:sp>
        <p:nvSpPr>
          <p:cNvPr id="56" name="모서리가 둥근 직사각형 5">
            <a:extLst>
              <a:ext uri="{FF2B5EF4-FFF2-40B4-BE49-F238E27FC236}">
                <a16:creationId xmlns:a16="http://schemas.microsoft.com/office/drawing/2014/main" id="{5BD90965-9F82-7457-1D4C-219B5D7FBD48}"/>
              </a:ext>
            </a:extLst>
          </p:cNvPr>
          <p:cNvSpPr/>
          <p:nvPr/>
        </p:nvSpPr>
        <p:spPr>
          <a:xfrm>
            <a:off x="15641157" y="39600284"/>
            <a:ext cx="12994548" cy="922194"/>
          </a:xfrm>
          <a:prstGeom prst="roundRect">
            <a:avLst>
              <a:gd name="adj" fmla="val 0"/>
            </a:avLst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</a:pPr>
            <a:r>
              <a:rPr lang="en-US" altLang="ko-KR" sz="3200" dirty="0">
                <a:solidFill>
                  <a:srgbClr val="374151"/>
                </a:solidFill>
                <a:ea typeface="+mj-ea"/>
              </a:rPr>
              <a:t>The chip fabrication and EDA tool were supported by the IC Design Education Center(IDEC), Korea.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191E827-C09D-080B-8CF1-942EE97C2E47}"/>
              </a:ext>
            </a:extLst>
          </p:cNvPr>
          <p:cNvSpPr txBox="1"/>
          <p:nvPr/>
        </p:nvSpPr>
        <p:spPr>
          <a:xfrm>
            <a:off x="15419105" y="29533085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</a:rPr>
              <a:t>Chip layout and Summary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56B346D-BB53-07B0-3ED2-B5F7F1B954C1}"/>
              </a:ext>
            </a:extLst>
          </p:cNvPr>
          <p:cNvSpPr txBox="1"/>
          <p:nvPr/>
        </p:nvSpPr>
        <p:spPr>
          <a:xfrm>
            <a:off x="15417242" y="18067054"/>
            <a:ext cx="117440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50773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374151"/>
                </a:solidFill>
                <a:effectLst/>
                <a:uLnTx/>
                <a:uFillTx/>
                <a:ea typeface="+mj-ea"/>
                <a:cs typeface="+mn-cs"/>
              </a:rPr>
              <a:t>Results and Discussion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BCBD61F-F2DE-B65F-0232-A70EEA967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8477" y="41091233"/>
            <a:ext cx="5782482" cy="171473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19B6FD4-85CA-46A9-A960-320FAE1A8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948901"/>
            <a:ext cx="1857828" cy="1870011"/>
          </a:xfrm>
          <a:prstGeom prst="rect">
            <a:avLst/>
          </a:prstGeom>
        </p:spPr>
      </p:pic>
      <p:graphicFrame>
        <p:nvGraphicFramePr>
          <p:cNvPr id="124" name="표 123">
            <a:extLst>
              <a:ext uri="{FF2B5EF4-FFF2-40B4-BE49-F238E27FC236}">
                <a16:creationId xmlns:a16="http://schemas.microsoft.com/office/drawing/2014/main" id="{E0EC80E5-E791-488B-931D-2B54ED763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692596"/>
              </p:ext>
            </p:extLst>
          </p:nvPr>
        </p:nvGraphicFramePr>
        <p:xfrm>
          <a:off x="6687507" y="20027450"/>
          <a:ext cx="8246175" cy="228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8471">
                  <a:extLst>
                    <a:ext uri="{9D8B030D-6E8A-4147-A177-3AD203B41FA5}">
                      <a16:colId xmlns:a16="http://schemas.microsoft.com/office/drawing/2014/main" val="490876587"/>
                    </a:ext>
                  </a:extLst>
                </a:gridCol>
                <a:gridCol w="1556926">
                  <a:extLst>
                    <a:ext uri="{9D8B030D-6E8A-4147-A177-3AD203B41FA5}">
                      <a16:colId xmlns:a16="http://schemas.microsoft.com/office/drawing/2014/main" val="1820597199"/>
                    </a:ext>
                  </a:extLst>
                </a:gridCol>
                <a:gridCol w="1556926">
                  <a:extLst>
                    <a:ext uri="{9D8B030D-6E8A-4147-A177-3AD203B41FA5}">
                      <a16:colId xmlns:a16="http://schemas.microsoft.com/office/drawing/2014/main" val="3441390172"/>
                    </a:ext>
                  </a:extLst>
                </a:gridCol>
                <a:gridCol w="1556926">
                  <a:extLst>
                    <a:ext uri="{9D8B030D-6E8A-4147-A177-3AD203B41FA5}">
                      <a16:colId xmlns:a16="http://schemas.microsoft.com/office/drawing/2014/main" val="2451112129"/>
                    </a:ext>
                  </a:extLst>
                </a:gridCol>
                <a:gridCol w="1556926">
                  <a:extLst>
                    <a:ext uri="{9D8B030D-6E8A-4147-A177-3AD203B41FA5}">
                      <a16:colId xmlns:a16="http://schemas.microsoft.com/office/drawing/2014/main" val="3683206470"/>
                    </a:ext>
                  </a:extLst>
                </a:gridCol>
              </a:tblGrid>
              <a:tr h="491718">
                <a:tc rowSpan="2">
                  <a:txBody>
                    <a:bodyPr/>
                    <a:lstStyle/>
                    <a:p>
                      <a:pPr algn="ctr" latinLnBrk="1"/>
                      <a:endParaRPr lang="ko-KR" altLang="en-US" sz="2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302675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DAC &amp; ADC</a:t>
                      </a:r>
                      <a:endParaRPr lang="ko-KR" altLang="en-US" sz="2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801867"/>
                  </a:ext>
                </a:extLst>
              </a:tr>
              <a:tr h="69131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Capacitor-DAC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SAR ADC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Current Steering-DAC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Flash ADC</a:t>
                      </a:r>
                      <a:endParaRPr lang="ko-KR" altLang="en-US" sz="16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928137"/>
                  </a:ext>
                </a:extLst>
              </a:tr>
              <a:tr h="553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Pros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low power </a:t>
                      </a:r>
                      <a:r>
                        <a:rPr lang="en-US" altLang="ko-KR" sz="24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r>
                        <a:rPr lang="en-US" altLang="ko-KR" sz="24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high speed </a:t>
                      </a:r>
                      <a:r>
                        <a:rPr lang="en-US" altLang="ko-KR" sz="24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532121"/>
                  </a:ext>
                </a:extLst>
              </a:tr>
              <a:tr h="553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Cons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large area </a:t>
                      </a:r>
                      <a:r>
                        <a:rPr lang="en-US" altLang="ko-KR" sz="24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high power </a:t>
                      </a:r>
                      <a:r>
                        <a:rPr lang="en-US" altLang="ko-KR" sz="24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41215"/>
                  </a:ext>
                </a:extLst>
              </a:tr>
            </a:tbl>
          </a:graphicData>
        </a:graphic>
      </p:graphicFrame>
      <p:sp>
        <p:nvSpPr>
          <p:cNvPr id="130" name="TextBox 129">
            <a:extLst>
              <a:ext uri="{FF2B5EF4-FFF2-40B4-BE49-F238E27FC236}">
                <a16:creationId xmlns:a16="http://schemas.microsoft.com/office/drawing/2014/main" id="{707C73CA-3EE5-421C-AC5F-1652B9EE5BF0}"/>
              </a:ext>
            </a:extLst>
          </p:cNvPr>
          <p:cNvSpPr txBox="1"/>
          <p:nvPr/>
        </p:nvSpPr>
        <p:spPr>
          <a:xfrm>
            <a:off x="6171394" y="11794266"/>
            <a:ext cx="8691073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61459" indent="-461459">
              <a:buFont typeface="Wingdings" panose="05000000000000000000" pitchFamily="2" charset="2"/>
              <a:buChar char="§"/>
            </a:pPr>
            <a:r>
              <a:rPr lang="en-US" altLang="ko-KR" sz="3200" dirty="0">
                <a:cs typeface="Arial" panose="020B0604020202020204" pitchFamily="34" charset="0"/>
              </a:rPr>
              <a:t>Compute-in-Memory(CIM)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overcoming the memory bottleneck by integrating computation directly into memory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40132ACC-C417-49B8-B75D-013576A938EF}"/>
              </a:ext>
            </a:extLst>
          </p:cNvPr>
          <p:cNvSpPr txBox="1"/>
          <p:nvPr/>
        </p:nvSpPr>
        <p:spPr>
          <a:xfrm>
            <a:off x="6171393" y="18083894"/>
            <a:ext cx="9389501" cy="18217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61459" indent="-461459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3200" dirty="0">
                <a:cs typeface="Arial" panose="020B0604020202020204" pitchFamily="34" charset="0"/>
              </a:rPr>
              <a:t>Previous A-CIM’s problems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ea typeface="맑은 고딕" panose="020B0503020000020004" pitchFamily="50" charset="-127"/>
                <a:cs typeface="Arial" panose="020B0604020202020204" pitchFamily="34" charset="0"/>
              </a:rPr>
              <a:t>① </a:t>
            </a:r>
            <a:r>
              <a:rPr lang="en-US" altLang="ko-KR" sz="3200" dirty="0">
                <a:cs typeface="Arial" panose="020B0604020202020204" pitchFamily="34" charset="0"/>
              </a:rPr>
              <a:t>DAC&amp;ADC’s CAP &amp; comparator: Cell Density↓</a:t>
            </a:r>
            <a:r>
              <a:rPr lang="en-US" altLang="ko-KR" sz="3200" dirty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ea typeface="맑은 고딕" panose="020B0503020000020004" pitchFamily="50" charset="-127"/>
                <a:cs typeface="Arial" panose="020B0604020202020204" pitchFamily="34" charset="0"/>
              </a:rPr>
              <a:t>② </a:t>
            </a:r>
            <a:r>
              <a:rPr lang="en-US" altLang="ko-KR" sz="3200" dirty="0">
                <a:cs typeface="Arial" panose="020B0604020202020204" pitchFamily="34" charset="0"/>
              </a:rPr>
              <a:t>using MUX: Column Parallelism↓</a:t>
            </a:r>
            <a:r>
              <a:rPr lang="en-US" altLang="ko-KR" sz="3200" dirty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endParaRPr lang="en-US" altLang="ko-KR" sz="32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132" name="개체 131">
            <a:extLst>
              <a:ext uri="{FF2B5EF4-FFF2-40B4-BE49-F238E27FC236}">
                <a16:creationId xmlns:a16="http://schemas.microsoft.com/office/drawing/2014/main" id="{24AEAE22-DAEC-48E9-B3D5-BFCB9E99CD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200786"/>
              </p:ext>
            </p:extLst>
          </p:nvPr>
        </p:nvGraphicFramePr>
        <p:xfrm>
          <a:off x="371626" y="11510484"/>
          <a:ext cx="6073435" cy="2118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Visio" r:id="rId5" imgW="12287315" imgH="4286134" progId="Visio.Drawing.15">
                  <p:embed/>
                </p:oleObj>
              </mc:Choice>
              <mc:Fallback>
                <p:oleObj name="Visio" r:id="rId5" imgW="12287315" imgH="4286134" progId="Visio.Drawing.15">
                  <p:embed/>
                  <p:pic>
                    <p:nvPicPr>
                      <p:cNvPr id="132" name="개체 131">
                        <a:extLst>
                          <a:ext uri="{FF2B5EF4-FFF2-40B4-BE49-F238E27FC236}">
                            <a16:creationId xmlns:a16="http://schemas.microsoft.com/office/drawing/2014/main" id="{24AEAE22-DAEC-48E9-B3D5-BFCB9E99CD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626" y="11510484"/>
                        <a:ext cx="6073435" cy="21186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" name="TextBox 132">
            <a:extLst>
              <a:ext uri="{FF2B5EF4-FFF2-40B4-BE49-F238E27FC236}">
                <a16:creationId xmlns:a16="http://schemas.microsoft.com/office/drawing/2014/main" id="{4EB6F757-5801-47B7-9643-CE99DF8551B1}"/>
              </a:ext>
            </a:extLst>
          </p:cNvPr>
          <p:cNvSpPr txBox="1"/>
          <p:nvPr/>
        </p:nvSpPr>
        <p:spPr>
          <a:xfrm>
            <a:off x="1522662" y="13740945"/>
            <a:ext cx="377136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(a) CIM Paradigm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8CB87670-6979-481D-A814-200F170FB9D8}"/>
              </a:ext>
            </a:extLst>
          </p:cNvPr>
          <p:cNvSpPr txBox="1"/>
          <p:nvPr/>
        </p:nvSpPr>
        <p:spPr>
          <a:xfrm>
            <a:off x="1261651" y="22372936"/>
            <a:ext cx="429338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(c) Conventional A-CIM Limitations</a:t>
            </a:r>
          </a:p>
        </p:txBody>
      </p:sp>
      <p:graphicFrame>
        <p:nvGraphicFramePr>
          <p:cNvPr id="182" name="개체 181">
            <a:extLst>
              <a:ext uri="{FF2B5EF4-FFF2-40B4-BE49-F238E27FC236}">
                <a16:creationId xmlns:a16="http://schemas.microsoft.com/office/drawing/2014/main" id="{CA87D574-0678-42E5-B2DF-B07C354423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9946864"/>
              </p:ext>
            </p:extLst>
          </p:nvPr>
        </p:nvGraphicFramePr>
        <p:xfrm>
          <a:off x="219931" y="18467203"/>
          <a:ext cx="5941187" cy="3885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Visio" r:id="rId7" imgW="9581940" imgH="6267424" progId="Visio.Drawing.15">
                  <p:embed/>
                </p:oleObj>
              </mc:Choice>
              <mc:Fallback>
                <p:oleObj name="Visio" r:id="rId7" imgW="9581940" imgH="6267424" progId="Visio.Drawing.15">
                  <p:embed/>
                  <p:pic>
                    <p:nvPicPr>
                      <p:cNvPr id="182" name="개체 181">
                        <a:extLst>
                          <a:ext uri="{FF2B5EF4-FFF2-40B4-BE49-F238E27FC236}">
                            <a16:creationId xmlns:a16="http://schemas.microsoft.com/office/drawing/2014/main" id="{CA87D574-0678-42E5-B2DF-B07C354423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931" y="18467203"/>
                        <a:ext cx="5941187" cy="38859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" name="표 182">
            <a:extLst>
              <a:ext uri="{FF2B5EF4-FFF2-40B4-BE49-F238E27FC236}">
                <a16:creationId xmlns:a16="http://schemas.microsoft.com/office/drawing/2014/main" id="{DDDBF62F-B8D5-4174-A93E-AAD4D4DD7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664287"/>
              </p:ext>
            </p:extLst>
          </p:nvPr>
        </p:nvGraphicFramePr>
        <p:xfrm>
          <a:off x="6687507" y="14500548"/>
          <a:ext cx="8246173" cy="3067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8989">
                  <a:extLst>
                    <a:ext uri="{9D8B030D-6E8A-4147-A177-3AD203B41FA5}">
                      <a16:colId xmlns:a16="http://schemas.microsoft.com/office/drawing/2014/main" val="490876587"/>
                    </a:ext>
                  </a:extLst>
                </a:gridCol>
                <a:gridCol w="3558592">
                  <a:extLst>
                    <a:ext uri="{9D8B030D-6E8A-4147-A177-3AD203B41FA5}">
                      <a16:colId xmlns:a16="http://schemas.microsoft.com/office/drawing/2014/main" val="1820597199"/>
                    </a:ext>
                  </a:extLst>
                </a:gridCol>
                <a:gridCol w="3558592">
                  <a:extLst>
                    <a:ext uri="{9D8B030D-6E8A-4147-A177-3AD203B41FA5}">
                      <a16:colId xmlns:a16="http://schemas.microsoft.com/office/drawing/2014/main" val="2451112129"/>
                    </a:ext>
                  </a:extLst>
                </a:gridCol>
              </a:tblGrid>
              <a:tr h="487311"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Digital CIM (D-CIM)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Analog CIM (A-CIM)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928137"/>
                  </a:ext>
                </a:extLst>
              </a:tr>
              <a:tr h="12898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Pros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  <a:t>- PVT immune </a:t>
                      </a:r>
                      <a:r>
                        <a:rPr lang="en-US" altLang="ko-KR" sz="20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endParaRPr lang="en-US" altLang="ko-KR" sz="1050" dirty="0">
                        <a:latin typeface="+mn-lt"/>
                        <a:cs typeface="Arial" panose="020B0604020202020204" pitchFamily="34" charset="0"/>
                      </a:endParaRPr>
                    </a:p>
                    <a:p>
                      <a:pPr marL="0" indent="0" algn="l" latinLnBrk="1"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  <a:t>- high precision </a:t>
                      </a:r>
                      <a:r>
                        <a:rPr lang="en-US" altLang="ko-KR" sz="20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  <a:t>- high parallelism </a:t>
                      </a:r>
                      <a:r>
                        <a:rPr lang="en-US" altLang="ko-KR" sz="20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b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  <a:t>- high energy efficiency </a:t>
                      </a:r>
                      <a:r>
                        <a:rPr lang="en-US" altLang="ko-KR" sz="20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b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</a:b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</a:rPr>
                        <a:t>- low latency </a:t>
                      </a:r>
                      <a:r>
                        <a:rPr lang="en-US" altLang="ko-KR" sz="20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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2532121"/>
                  </a:ext>
                </a:extLst>
              </a:tr>
              <a:tr h="12898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Cons</a:t>
                      </a:r>
                      <a:endParaRPr lang="ko-KR" altLang="en-US" sz="24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- low parallelism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</a:t>
                      </a:r>
                      <a:b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</a:b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- low energy efficiency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</a:t>
                      </a:r>
                      <a:endParaRPr lang="en-US" altLang="ko-KR" sz="1050" dirty="0">
                        <a:latin typeface="+mn-lt"/>
                        <a:cs typeface="Arial" panose="020B0604020202020204" pitchFamily="34" charset="0"/>
                        <a:sym typeface="Wingdings" panose="05000000000000000000" pitchFamily="2" charset="2"/>
                      </a:endParaRPr>
                    </a:p>
                    <a:p>
                      <a:pPr marL="0" indent="0" algn="l">
                        <a:lnSpc>
                          <a:spcPct val="120000"/>
                        </a:lnSpc>
                        <a:buFontTx/>
                        <a:buNone/>
                      </a:pP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- bulky multiplier/adder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 </a:t>
                      </a:r>
                      <a:endParaRPr lang="en-US" altLang="ko-KR" sz="2000" dirty="0">
                        <a:solidFill>
                          <a:srgbClr val="FF0000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-</a:t>
                      </a:r>
                      <a:r>
                        <a:rPr lang="en-US" altLang="ko-KR" sz="2000" dirty="0">
                          <a:solidFill>
                            <a:srgbClr val="0000FF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PVT variation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</a:t>
                      </a:r>
                      <a:b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</a:br>
                      <a:r>
                        <a:rPr lang="en-US" altLang="ko-KR" sz="2000" dirty="0"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- DAC/ADC overhead </a:t>
                      </a:r>
                      <a:r>
                        <a:rPr lang="en-US" altLang="ko-KR" sz="2000" dirty="0">
                          <a:solidFill>
                            <a:srgbClr val="FF0000"/>
                          </a:solidFill>
                          <a:latin typeface="+mn-lt"/>
                          <a:cs typeface="Arial" panose="020B0604020202020204" pitchFamily="34" charset="0"/>
                          <a:sym typeface="Wingdings" panose="05000000000000000000" pitchFamily="2" charset="2"/>
                        </a:rPr>
                        <a:t></a:t>
                      </a:r>
                      <a:endParaRPr lang="ko-KR" altLang="en-US" sz="2000" b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341215"/>
                  </a:ext>
                </a:extLst>
              </a:tr>
            </a:tbl>
          </a:graphicData>
        </a:graphic>
      </p:graphicFrame>
      <p:sp>
        <p:nvSpPr>
          <p:cNvPr id="184" name="TextBox 183">
            <a:extLst>
              <a:ext uri="{FF2B5EF4-FFF2-40B4-BE49-F238E27FC236}">
                <a16:creationId xmlns:a16="http://schemas.microsoft.com/office/drawing/2014/main" id="{454FBBEF-6287-4B5E-A176-19549BCE46D9}"/>
              </a:ext>
            </a:extLst>
          </p:cNvPr>
          <p:cNvSpPr txBox="1"/>
          <p:nvPr/>
        </p:nvSpPr>
        <p:spPr>
          <a:xfrm>
            <a:off x="1119680" y="17376120"/>
            <a:ext cx="4293383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(b) D-CIM vs A-CIM: Trade-offs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0D675C8B-9D26-483A-9C55-DEB6AAD540A0}"/>
              </a:ext>
            </a:extLst>
          </p:cNvPr>
          <p:cNvSpPr txBox="1"/>
          <p:nvPr/>
        </p:nvSpPr>
        <p:spPr>
          <a:xfrm>
            <a:off x="6171394" y="13876882"/>
            <a:ext cx="869107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61459" indent="-461459">
              <a:buFont typeface="Wingdings" panose="05000000000000000000" pitchFamily="2" charset="2"/>
              <a:buChar char="§"/>
            </a:pPr>
            <a:r>
              <a:rPr lang="en-US" altLang="ko-KR" sz="3200" dirty="0">
                <a:cs typeface="Arial" panose="020B0604020202020204" pitchFamily="34" charset="0"/>
              </a:rPr>
              <a:t>D-CIM vs A-CIM</a:t>
            </a:r>
          </a:p>
        </p:txBody>
      </p:sp>
      <p:graphicFrame>
        <p:nvGraphicFramePr>
          <p:cNvPr id="186" name="개체 185">
            <a:extLst>
              <a:ext uri="{FF2B5EF4-FFF2-40B4-BE49-F238E27FC236}">
                <a16:creationId xmlns:a16="http://schemas.microsoft.com/office/drawing/2014/main" id="{4FBC0891-227A-4C9E-B8C6-24CB1B184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768117"/>
              </p:ext>
            </p:extLst>
          </p:nvPr>
        </p:nvGraphicFramePr>
        <p:xfrm>
          <a:off x="371626" y="14652986"/>
          <a:ext cx="5789492" cy="271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Visio" r:id="rId9" imgW="8086627" imgH="3790899" progId="Visio.Drawing.15">
                  <p:embed/>
                </p:oleObj>
              </mc:Choice>
              <mc:Fallback>
                <p:oleObj name="Visio" r:id="rId9" imgW="8086627" imgH="3790899" progId="Visio.Drawing.15">
                  <p:embed/>
                  <p:pic>
                    <p:nvPicPr>
                      <p:cNvPr id="186" name="개체 185">
                        <a:extLst>
                          <a:ext uri="{FF2B5EF4-FFF2-40B4-BE49-F238E27FC236}">
                            <a16:creationId xmlns:a16="http://schemas.microsoft.com/office/drawing/2014/main" id="{4FBC0891-227A-4C9E-B8C6-24CB1B184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1626" y="14652986"/>
                        <a:ext cx="5789492" cy="2714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" name="TextBox 186">
            <a:extLst>
              <a:ext uri="{FF2B5EF4-FFF2-40B4-BE49-F238E27FC236}">
                <a16:creationId xmlns:a16="http://schemas.microsoft.com/office/drawing/2014/main" id="{66F1E1F3-E7AF-4D22-A35C-425BE202BB1F}"/>
              </a:ext>
            </a:extLst>
          </p:cNvPr>
          <p:cNvSpPr txBox="1"/>
          <p:nvPr/>
        </p:nvSpPr>
        <p:spPr>
          <a:xfrm>
            <a:off x="6687507" y="17567080"/>
            <a:ext cx="8172541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2400" dirty="0">
                <a:cs typeface="Arial" panose="020B0604020202020204" pitchFamily="34" charset="0"/>
                <a:sym typeface="Wingdings" panose="05000000000000000000" pitchFamily="2" charset="2"/>
              </a:rPr>
              <a:t> A-CIM: suitable for energy-efficient computing</a:t>
            </a:r>
            <a:endParaRPr lang="en-US" altLang="ko-KR" sz="2400" dirty="0"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B0518896-343E-4F0B-95C6-181714F467B3}"/>
              </a:ext>
            </a:extLst>
          </p:cNvPr>
          <p:cNvSpPr txBox="1"/>
          <p:nvPr/>
        </p:nvSpPr>
        <p:spPr>
          <a:xfrm>
            <a:off x="6687507" y="22331567"/>
            <a:ext cx="842049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2400" dirty="0">
                <a:cs typeface="Arial" panose="020B0604020202020204" pitchFamily="34" charset="0"/>
                <a:sym typeface="Wingdings" panose="05000000000000000000" pitchFamily="2" charset="2"/>
              </a:rPr>
              <a:t> Optimized data converting units are required in an A-CIM.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48615994-52F8-4830-AF00-3C6E10F16992}"/>
              </a:ext>
            </a:extLst>
          </p:cNvPr>
          <p:cNvSpPr txBox="1"/>
          <p:nvPr/>
        </p:nvSpPr>
        <p:spPr>
          <a:xfrm>
            <a:off x="5355588" y="24930535"/>
            <a:ext cx="44994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① </a:t>
            </a:r>
            <a:r>
              <a:rPr lang="en-US" altLang="ko-KR" sz="4000" b="1" dirty="0">
                <a:solidFill>
                  <a:srgbClr val="0000FF"/>
                </a:solidFill>
                <a:cs typeface="Arial" panose="020B0604020202020204" pitchFamily="34" charset="0"/>
              </a:rPr>
              <a:t>Proposed 7TC</a:t>
            </a:r>
            <a:endParaRPr lang="ko-KR" altLang="en-US" sz="4000" dirty="0"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EF52EDB8-2B90-4553-8D0B-0E1FA5DB0646}"/>
              </a:ext>
            </a:extLst>
          </p:cNvPr>
          <p:cNvSpPr txBox="1"/>
          <p:nvPr/>
        </p:nvSpPr>
        <p:spPr>
          <a:xfrm>
            <a:off x="5355588" y="30863254"/>
            <a:ext cx="6780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b="1" dirty="0">
                <a:solidFill>
                  <a:srgbClr val="0000FF"/>
                </a:solidFill>
                <a:cs typeface="Arial" panose="020B0604020202020204" pitchFamily="34" charset="0"/>
              </a:rPr>
              <a:t>② </a:t>
            </a:r>
            <a:r>
              <a:rPr lang="en-US" altLang="ko-KR" sz="4000" b="1" dirty="0">
                <a:solidFill>
                  <a:srgbClr val="0000FF"/>
                </a:solidFill>
                <a:cs typeface="Arial" panose="020B0604020202020204" pitchFamily="34" charset="0"/>
              </a:rPr>
              <a:t>8T compact SRAM cell </a:t>
            </a:r>
            <a:endParaRPr lang="ko-KR" altLang="en-US" sz="4000" dirty="0">
              <a:cs typeface="Arial" panose="020B0604020202020204" pitchFamily="34" charset="0"/>
            </a:endParaRPr>
          </a:p>
        </p:txBody>
      </p:sp>
      <p:graphicFrame>
        <p:nvGraphicFramePr>
          <p:cNvPr id="191" name="개체 190">
            <a:extLst>
              <a:ext uri="{FF2B5EF4-FFF2-40B4-BE49-F238E27FC236}">
                <a16:creationId xmlns:a16="http://schemas.microsoft.com/office/drawing/2014/main" id="{8D064877-0563-4374-937D-1CB780BEF5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5489248"/>
              </p:ext>
            </p:extLst>
          </p:nvPr>
        </p:nvGraphicFramePr>
        <p:xfrm>
          <a:off x="24849" y="24171168"/>
          <a:ext cx="5224986" cy="8706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Visio" r:id="rId11" imgW="10077361" imgH="16792609" progId="Visio.Drawing.15">
                  <p:embed/>
                </p:oleObj>
              </mc:Choice>
              <mc:Fallback>
                <p:oleObj name="Visio" r:id="rId11" imgW="10077361" imgH="16792609" progId="Visio.Drawing.15">
                  <p:embed/>
                  <p:pic>
                    <p:nvPicPr>
                      <p:cNvPr id="191" name="개체 190">
                        <a:extLst>
                          <a:ext uri="{FF2B5EF4-FFF2-40B4-BE49-F238E27FC236}">
                            <a16:creationId xmlns:a16="http://schemas.microsoft.com/office/drawing/2014/main" id="{8D064877-0563-4374-937D-1CB780BEF5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4849" y="24171168"/>
                        <a:ext cx="5224986" cy="87066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" name="개체 191">
            <a:extLst>
              <a:ext uri="{FF2B5EF4-FFF2-40B4-BE49-F238E27FC236}">
                <a16:creationId xmlns:a16="http://schemas.microsoft.com/office/drawing/2014/main" id="{BCC0706D-8EA8-433B-9B3B-E24CC1C338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399277"/>
              </p:ext>
            </p:extLst>
          </p:nvPr>
        </p:nvGraphicFramePr>
        <p:xfrm>
          <a:off x="5549959" y="25415048"/>
          <a:ext cx="9555450" cy="5312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Visio" r:id="rId13" imgW="11496454" imgH="6391146" progId="Visio.Drawing.15">
                  <p:embed/>
                </p:oleObj>
              </mc:Choice>
              <mc:Fallback>
                <p:oleObj name="Visio" r:id="rId13" imgW="11496454" imgH="6391146" progId="Visio.Drawing.15">
                  <p:embed/>
                  <p:pic>
                    <p:nvPicPr>
                      <p:cNvPr id="192" name="개체 191">
                        <a:extLst>
                          <a:ext uri="{FF2B5EF4-FFF2-40B4-BE49-F238E27FC236}">
                            <a16:creationId xmlns:a16="http://schemas.microsoft.com/office/drawing/2014/main" id="{BCC0706D-8EA8-433B-9B3B-E24CC1C338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549959" y="25415048"/>
                        <a:ext cx="9555450" cy="53121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" name="개체 192">
            <a:extLst>
              <a:ext uri="{FF2B5EF4-FFF2-40B4-BE49-F238E27FC236}">
                <a16:creationId xmlns:a16="http://schemas.microsoft.com/office/drawing/2014/main" id="{921DD1FC-A430-442F-8AED-B91FE29D71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1669300"/>
              </p:ext>
            </p:extLst>
          </p:nvPr>
        </p:nvGraphicFramePr>
        <p:xfrm>
          <a:off x="5428104" y="31536610"/>
          <a:ext cx="9822753" cy="2595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Visio" r:id="rId15" imgW="10201026" imgH="2695472" progId="Visio.Drawing.15">
                  <p:embed/>
                </p:oleObj>
              </mc:Choice>
              <mc:Fallback>
                <p:oleObj name="Visio" r:id="rId15" imgW="10201026" imgH="2695472" progId="Visio.Drawing.15">
                  <p:embed/>
                  <p:pic>
                    <p:nvPicPr>
                      <p:cNvPr id="193" name="개체 192">
                        <a:extLst>
                          <a:ext uri="{FF2B5EF4-FFF2-40B4-BE49-F238E27FC236}">
                            <a16:creationId xmlns:a16="http://schemas.microsoft.com/office/drawing/2014/main" id="{921DD1FC-A430-442F-8AED-B91FE29D71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428104" y="31536610"/>
                        <a:ext cx="9822753" cy="25955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" name="TextBox 210">
            <a:extLst>
              <a:ext uri="{FF2B5EF4-FFF2-40B4-BE49-F238E27FC236}">
                <a16:creationId xmlns:a16="http://schemas.microsoft.com/office/drawing/2014/main" id="{3FB20897-35F7-4333-A44F-D2A47A74E50A}"/>
              </a:ext>
            </a:extLst>
          </p:cNvPr>
          <p:cNvSpPr txBox="1"/>
          <p:nvPr/>
        </p:nvSpPr>
        <p:spPr>
          <a:xfrm>
            <a:off x="565821" y="35534120"/>
            <a:ext cx="14204742" cy="4189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3200" dirty="0">
                <a:cs typeface="Arial" panose="020B0604020202020204" pitchFamily="34" charset="0"/>
              </a:rPr>
              <a:t>Features</a:t>
            </a:r>
          </a:p>
          <a:p>
            <a:pPr marL="514350" indent="-514350">
              <a:lnSpc>
                <a:spcPct val="120000"/>
              </a:lnSpc>
              <a:buFont typeface="+mj-ea"/>
              <a:buAutoNum type="circleNumDbPlain"/>
            </a:pPr>
            <a:r>
              <a:rPr lang="en-US" altLang="ko-KR" sz="3200" b="1" dirty="0">
                <a:solidFill>
                  <a:srgbClr val="1313FF"/>
                </a:solidFill>
                <a:cs typeface="Arial" panose="020B0604020202020204" pitchFamily="34" charset="0"/>
              </a:rPr>
              <a:t>[7T SRAM based digital-to-time converter(DTC) (7TC)]: </a:t>
            </a:r>
            <a:r>
              <a:rPr lang="en-US" altLang="ko-KR" sz="3200" dirty="0">
                <a:cs typeface="Arial" panose="020B0604020202020204" pitchFamily="34" charset="0"/>
              </a:rPr>
              <a:t>linearity ↑ &amp; Area </a:t>
            </a:r>
            <a:r>
              <a:rPr lang="en-US" altLang="ko-KR" sz="3200" b="1" dirty="0">
                <a:cs typeface="Arial" panose="020B0604020202020204" pitchFamily="34" charset="0"/>
              </a:rPr>
              <a:t>↓</a:t>
            </a:r>
            <a:br>
              <a:rPr lang="en-US" altLang="ko-KR" sz="3200" b="1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- Capacitor-free design → smaller area than conventional DACs</a:t>
            </a:r>
            <a:br>
              <a:rPr lang="en-US" altLang="ko-KR" sz="3200" b="1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- Time-pulse input w/ Multiplying-DLL → high MAC linearity (R² = 0.9996)</a:t>
            </a:r>
            <a:endParaRPr lang="en-US" altLang="ko-KR" sz="3200" dirty="0">
              <a:solidFill>
                <a:srgbClr val="1313FF"/>
              </a:solidFill>
              <a:cs typeface="Arial" panose="020B0604020202020204" pitchFamily="34" charset="0"/>
            </a:endParaRPr>
          </a:p>
          <a:p>
            <a:pPr marL="514350" indent="-514350">
              <a:lnSpc>
                <a:spcPct val="120000"/>
              </a:lnSpc>
              <a:buAutoNum type="circleNumDbPlain"/>
            </a:pPr>
            <a:r>
              <a:rPr lang="en-US" altLang="ko-KR" sz="3200" b="1" dirty="0">
                <a:solidFill>
                  <a:srgbClr val="1313FF"/>
                </a:solidFill>
                <a:cs typeface="Arial" panose="020B0604020202020204" pitchFamily="34" charset="0"/>
              </a:rPr>
              <a:t>[8T SRAM cell]: </a:t>
            </a:r>
            <a:r>
              <a:rPr lang="en-US" altLang="ko-KR" sz="3200" dirty="0">
                <a:cs typeface="Arial" panose="020B0604020202020204" pitchFamily="34" charset="0"/>
              </a:rPr>
              <a:t>compact layout (1.8um×0.8um @ 65nm)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- Row pitch matched to 7TC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- Column pitch aligned with RS-ADC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2EA8524B-95B4-4C56-A3F3-D81E5B055805}"/>
              </a:ext>
            </a:extLst>
          </p:cNvPr>
          <p:cNvSpPr txBox="1"/>
          <p:nvPr/>
        </p:nvSpPr>
        <p:spPr>
          <a:xfrm>
            <a:off x="565821" y="34269486"/>
            <a:ext cx="14204742" cy="1234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514350" indent="-5143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3200" dirty="0">
                <a:cs typeface="Arial" panose="020B0604020202020204" pitchFamily="34" charset="0"/>
              </a:rPr>
              <a:t>System Flow</a:t>
            </a:r>
            <a:br>
              <a:rPr lang="en-US" altLang="ko-KR" sz="3200" dirty="0">
                <a:cs typeface="Arial" panose="020B0604020202020204" pitchFamily="34" charset="0"/>
              </a:rPr>
            </a:br>
            <a:r>
              <a:rPr lang="en-US" altLang="ko-KR" sz="3200" dirty="0">
                <a:cs typeface="Arial" panose="020B0604020202020204" pitchFamily="34" charset="0"/>
              </a:rPr>
              <a:t>input time pulses by 7TC → read-bit-line discharge → quantization by RS-ADC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2D3B516-973A-4FF1-B42A-E44756A657A3}"/>
              </a:ext>
            </a:extLst>
          </p:cNvPr>
          <p:cNvSpPr txBox="1"/>
          <p:nvPr/>
        </p:nvSpPr>
        <p:spPr>
          <a:xfrm>
            <a:off x="15600959" y="16889031"/>
            <a:ext cx="13554574" cy="12348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dirty="0">
                <a:cs typeface="Arial" panose="020B0604020202020204" pitchFamily="34" charset="0"/>
              </a:rPr>
              <a:t>- fully column parallel </a:t>
            </a:r>
            <a:r>
              <a:rPr lang="en-US" altLang="ko-KR" sz="3200" dirty="0">
                <a:cs typeface="Arial" panose="020B0604020202020204" pitchFamily="34" charset="0"/>
                <a:sym typeface="Wingdings" panose="05000000000000000000" pitchFamily="2" charset="2"/>
              </a:rPr>
              <a:t> computing density </a:t>
            </a:r>
            <a:r>
              <a:rPr lang="en-US" altLang="ko-KR" sz="3200" dirty="0">
                <a:cs typeface="Arial" panose="020B0604020202020204" pitchFamily="34" charset="0"/>
              </a:rPr>
              <a:t>↑;  Requires just two unit capacitors, two TGSW, a 2</a:t>
            </a:r>
            <a:r>
              <a:rPr lang="en-US" altLang="ko-KR" sz="3200" baseline="30000" dirty="0">
                <a:cs typeface="Arial" panose="020B0604020202020204" pitchFamily="34" charset="0"/>
              </a:rPr>
              <a:t>N-2</a:t>
            </a:r>
            <a:r>
              <a:rPr lang="en-US" altLang="ko-KR" sz="3200" dirty="0">
                <a:cs typeface="Arial" panose="020B0604020202020204" pitchFamily="34" charset="0"/>
              </a:rPr>
              <a:t> bit DAC, and a single dynamic comparator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8405EEF9-635B-45F5-9AC1-E93855CEDB94}"/>
              </a:ext>
            </a:extLst>
          </p:cNvPr>
          <p:cNvSpPr txBox="1"/>
          <p:nvPr/>
        </p:nvSpPr>
        <p:spPr>
          <a:xfrm>
            <a:off x="15180766" y="10969711"/>
            <a:ext cx="5428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0000FF"/>
                </a:solidFill>
                <a:ea typeface="맑은 고딕" panose="020B0503020000020004" pitchFamily="50" charset="-127"/>
                <a:cs typeface="Arial" panose="020B0604020202020204" pitchFamily="34" charset="0"/>
              </a:rPr>
              <a:t>③</a:t>
            </a:r>
            <a:r>
              <a:rPr lang="ko-KR" altLang="en-US" sz="3200" b="1" dirty="0">
                <a:solidFill>
                  <a:srgbClr val="0000FF"/>
                </a:solidFill>
                <a:cs typeface="Arial" panose="020B0604020202020204" pitchFamily="34" charset="0"/>
              </a:rPr>
              <a:t> </a:t>
            </a:r>
            <a:r>
              <a:rPr lang="en-US" altLang="ko-KR" sz="3200" b="1" dirty="0">
                <a:solidFill>
                  <a:srgbClr val="0000FF"/>
                </a:solidFill>
                <a:cs typeface="Arial" panose="020B0604020202020204" pitchFamily="34" charset="0"/>
              </a:rPr>
              <a:t>Proposed RS-ADC</a:t>
            </a:r>
            <a:endParaRPr lang="ko-KR" altLang="en-US" sz="3200" dirty="0">
              <a:cs typeface="Arial" panose="020B0604020202020204" pitchFamily="34" charset="0"/>
            </a:endParaRPr>
          </a:p>
        </p:txBody>
      </p:sp>
      <p:graphicFrame>
        <p:nvGraphicFramePr>
          <p:cNvPr id="216" name="개체 215">
            <a:extLst>
              <a:ext uri="{FF2B5EF4-FFF2-40B4-BE49-F238E27FC236}">
                <a16:creationId xmlns:a16="http://schemas.microsoft.com/office/drawing/2014/main" id="{78C8E532-A977-42B2-9A47-8504865FDF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282164"/>
              </p:ext>
            </p:extLst>
          </p:nvPr>
        </p:nvGraphicFramePr>
        <p:xfrm>
          <a:off x="15417242" y="11573848"/>
          <a:ext cx="14403432" cy="5243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Visio" r:id="rId17" imgW="17659198" imgH="6429375" progId="Visio.Drawing.15">
                  <p:embed/>
                </p:oleObj>
              </mc:Choice>
              <mc:Fallback>
                <p:oleObj name="Visio" r:id="rId17" imgW="17659198" imgH="6429375" progId="Visio.Drawing.15">
                  <p:embed/>
                  <p:pic>
                    <p:nvPicPr>
                      <p:cNvPr id="216" name="개체 215">
                        <a:extLst>
                          <a:ext uri="{FF2B5EF4-FFF2-40B4-BE49-F238E27FC236}">
                            <a16:creationId xmlns:a16="http://schemas.microsoft.com/office/drawing/2014/main" id="{78C8E532-A977-42B2-9A47-8504865FDF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417242" y="11573848"/>
                        <a:ext cx="14403432" cy="52439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" name="TextBox 218">
            <a:extLst>
              <a:ext uri="{FF2B5EF4-FFF2-40B4-BE49-F238E27FC236}">
                <a16:creationId xmlns:a16="http://schemas.microsoft.com/office/drawing/2014/main" id="{3348F119-2DEF-4556-90E1-9F29606E4C17}"/>
              </a:ext>
            </a:extLst>
          </p:cNvPr>
          <p:cNvSpPr txBox="1"/>
          <p:nvPr/>
        </p:nvSpPr>
        <p:spPr>
          <a:xfrm>
            <a:off x="26263730" y="19283914"/>
            <a:ext cx="2462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>
                    <a:lumMod val="50000"/>
                  </a:schemeClr>
                </a:solidFill>
              </a:rPr>
              <a:t>*Based on 4-bit ADC</a:t>
            </a:r>
            <a:endParaRPr lang="ko-KR" alt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220" name="표 219">
            <a:extLst>
              <a:ext uri="{FF2B5EF4-FFF2-40B4-BE49-F238E27FC236}">
                <a16:creationId xmlns:a16="http://schemas.microsoft.com/office/drawing/2014/main" id="{7B443377-D7FE-4702-AC51-ABE34F2D2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456809"/>
              </p:ext>
            </p:extLst>
          </p:nvPr>
        </p:nvGraphicFramePr>
        <p:xfrm>
          <a:off x="16562426" y="23942092"/>
          <a:ext cx="12079245" cy="4171568"/>
        </p:xfrm>
        <a:graphic>
          <a:graphicData uri="http://schemas.openxmlformats.org/drawingml/2006/table">
            <a:tbl>
              <a:tblPr/>
              <a:tblGrid>
                <a:gridCol w="3197847">
                  <a:extLst>
                    <a:ext uri="{9D8B030D-6E8A-4147-A177-3AD203B41FA5}">
                      <a16:colId xmlns:a16="http://schemas.microsoft.com/office/drawing/2014/main" val="3122524169"/>
                    </a:ext>
                  </a:extLst>
                </a:gridCol>
                <a:gridCol w="2960466">
                  <a:extLst>
                    <a:ext uri="{9D8B030D-6E8A-4147-A177-3AD203B41FA5}">
                      <a16:colId xmlns:a16="http://schemas.microsoft.com/office/drawing/2014/main" val="4283260738"/>
                    </a:ext>
                  </a:extLst>
                </a:gridCol>
                <a:gridCol w="2960466">
                  <a:extLst>
                    <a:ext uri="{9D8B030D-6E8A-4147-A177-3AD203B41FA5}">
                      <a16:colId xmlns:a16="http://schemas.microsoft.com/office/drawing/2014/main" val="2323202235"/>
                    </a:ext>
                  </a:extLst>
                </a:gridCol>
                <a:gridCol w="2960466">
                  <a:extLst>
                    <a:ext uri="{9D8B030D-6E8A-4147-A177-3AD203B41FA5}">
                      <a16:colId xmlns:a16="http://schemas.microsoft.com/office/drawing/2014/main" val="3467978857"/>
                    </a:ext>
                  </a:extLst>
                </a:gridCol>
              </a:tblGrid>
              <a:tr h="10150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For N(4)-bit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conversion</a:t>
                      </a:r>
                      <a:endParaRPr lang="ko-KR" sz="36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i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SAR ADC</a:t>
                      </a:r>
                      <a:endParaRPr lang="ko-KR" sz="3200" b="1" i="1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i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Flash ADC</a:t>
                      </a:r>
                      <a:endParaRPr lang="ko-KR" sz="3200" b="1" i="1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i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RS-ADC</a:t>
                      </a:r>
                      <a:endParaRPr lang="ko-KR" sz="3200" b="1" i="1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943817"/>
                  </a:ext>
                </a:extLst>
              </a:tr>
              <a:tr h="665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# of  Comp.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-1 (15)</a:t>
                      </a:r>
                      <a:endParaRPr lang="ko-KR" sz="40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</a:t>
                      </a:r>
                      <a:endParaRPr lang="ko-KR" sz="4000" b="1" dirty="0">
                        <a:solidFill>
                          <a:srgbClr val="0000FF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252884"/>
                  </a:ext>
                </a:extLst>
              </a:tr>
              <a:tr h="665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# of CAP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  </a:t>
                      </a: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(16)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</a:t>
                      </a:r>
                      <a:endParaRPr lang="ko-KR" sz="40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4000" b="1" dirty="0">
                        <a:solidFill>
                          <a:srgbClr val="0000FF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635154"/>
                  </a:ext>
                </a:extLst>
              </a:tr>
              <a:tr h="66545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# of RES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-1 (15)</a:t>
                      </a:r>
                      <a:endParaRPr lang="ko-KR" sz="40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3200" b="1" baseline="300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N-2</a:t>
                      </a:r>
                      <a:r>
                        <a:rPr lang="en-US" sz="3200" b="1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(4)</a:t>
                      </a:r>
                      <a:endParaRPr lang="ko-KR" sz="4000" b="1" dirty="0">
                        <a:solidFill>
                          <a:srgbClr val="0000FF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5572347"/>
                  </a:ext>
                </a:extLst>
              </a:tr>
              <a:tr h="1160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Latency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(CLK)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 (4)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40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2(N-1) (6)</a:t>
                      </a:r>
                      <a:endParaRPr lang="ko-KR" sz="40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675"/>
                  </a:ext>
                </a:extLst>
              </a:tr>
            </a:tbl>
          </a:graphicData>
        </a:graphic>
      </p:graphicFrame>
      <p:sp>
        <p:nvSpPr>
          <p:cNvPr id="221" name="TextBox 220">
            <a:extLst>
              <a:ext uri="{FF2B5EF4-FFF2-40B4-BE49-F238E27FC236}">
                <a16:creationId xmlns:a16="http://schemas.microsoft.com/office/drawing/2014/main" id="{763112DE-A251-4D73-B523-E0CEA3D96799}"/>
              </a:ext>
            </a:extLst>
          </p:cNvPr>
          <p:cNvSpPr txBox="1"/>
          <p:nvPr/>
        </p:nvSpPr>
        <p:spPr>
          <a:xfrm>
            <a:off x="19024667" y="23456877"/>
            <a:ext cx="733990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(a) Comparison w/ SAR ADC &amp; Flash ADC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C188BEB4-9825-4AF5-9D92-A7842FD99E8A}"/>
              </a:ext>
            </a:extLst>
          </p:cNvPr>
          <p:cNvSpPr txBox="1"/>
          <p:nvPr/>
        </p:nvSpPr>
        <p:spPr>
          <a:xfrm>
            <a:off x="15465756" y="28524151"/>
            <a:ext cx="14002855" cy="10919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461459" indent="-461459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altLang="ko-KR" sz="2800" dirty="0">
                <a:cs typeface="Arial" panose="020B0604020202020204" pitchFamily="34" charset="0"/>
              </a:rPr>
              <a:t>RS-ADC significantly reduces # of capacitor (</a:t>
            </a:r>
            <a:r>
              <a:rPr lang="en-US" altLang="ko-KR" sz="2800" b="1" dirty="0">
                <a:cs typeface="Arial" panose="020B0604020202020204" pitchFamily="34" charset="0"/>
              </a:rPr>
              <a:t>87.5%↓</a:t>
            </a:r>
            <a:r>
              <a:rPr lang="en-US" altLang="ko-KR" sz="2800" dirty="0">
                <a:cs typeface="Arial" panose="020B0604020202020204" pitchFamily="34" charset="0"/>
              </a:rPr>
              <a:t>) and # of comparator (</a:t>
            </a:r>
            <a:r>
              <a:rPr lang="en-US" altLang="ko-KR" sz="2800" b="1" dirty="0">
                <a:cs typeface="Arial" panose="020B0604020202020204" pitchFamily="34" charset="0"/>
              </a:rPr>
              <a:t>93.3%↓</a:t>
            </a:r>
            <a:r>
              <a:rPr lang="en-US" altLang="ko-KR" sz="2800" dirty="0">
                <a:cs typeface="Arial" panose="020B0604020202020204" pitchFamily="34" charset="0"/>
              </a:rPr>
              <a:t>) compared to conventional ADCs, enabling area-efficient design.</a:t>
            </a:r>
            <a:endParaRPr lang="en-US" altLang="ko-KR" sz="2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E512F77C-1186-415C-B25C-C97D423DAB3B}"/>
              </a:ext>
            </a:extLst>
          </p:cNvPr>
          <p:cNvSpPr txBox="1"/>
          <p:nvPr/>
        </p:nvSpPr>
        <p:spPr>
          <a:xfrm>
            <a:off x="15432133" y="18939878"/>
            <a:ext cx="4151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ko-KR" sz="4000" b="1" dirty="0">
                <a:cs typeface="Arial" panose="020B0604020202020204" pitchFamily="34" charset="0"/>
              </a:rPr>
              <a:t>RS-ADC analysis</a:t>
            </a:r>
            <a:endParaRPr lang="ko-KR" altLang="en-US" sz="4000" b="1" dirty="0">
              <a:cs typeface="Arial" panose="020B0604020202020204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366CE551-4D51-4EB1-9C7A-D0104A762A50}"/>
              </a:ext>
            </a:extLst>
          </p:cNvPr>
          <p:cNvSpPr txBox="1"/>
          <p:nvPr/>
        </p:nvSpPr>
        <p:spPr>
          <a:xfrm>
            <a:off x="18966088" y="28184471"/>
            <a:ext cx="733990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(b) ADC comparison spec. table</a:t>
            </a:r>
          </a:p>
        </p:txBody>
      </p:sp>
      <p:graphicFrame>
        <p:nvGraphicFramePr>
          <p:cNvPr id="225" name="개체 224">
            <a:extLst>
              <a:ext uri="{FF2B5EF4-FFF2-40B4-BE49-F238E27FC236}">
                <a16:creationId xmlns:a16="http://schemas.microsoft.com/office/drawing/2014/main" id="{8D16AE41-9BFF-4061-A0AB-35BDFB06C6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346516"/>
              </p:ext>
            </p:extLst>
          </p:nvPr>
        </p:nvGraphicFramePr>
        <p:xfrm>
          <a:off x="16313685" y="19553230"/>
          <a:ext cx="12412694" cy="3833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Visio" r:id="rId19" imgW="4409941" imgH="1361985" progId="Visio.Drawing.15">
                  <p:embed/>
                </p:oleObj>
              </mc:Choice>
              <mc:Fallback>
                <p:oleObj name="Visio" r:id="rId19" imgW="4409941" imgH="1361985" progId="Visio.Drawing.15">
                  <p:embed/>
                  <p:pic>
                    <p:nvPicPr>
                      <p:cNvPr id="225" name="개체 224">
                        <a:extLst>
                          <a:ext uri="{FF2B5EF4-FFF2-40B4-BE49-F238E27FC236}">
                            <a16:creationId xmlns:a16="http://schemas.microsoft.com/office/drawing/2014/main" id="{8D16AE41-9BFF-4061-A0AB-35BDFB06C6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6313685" y="19553230"/>
                        <a:ext cx="12412694" cy="3833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6" name="표 225">
            <a:extLst>
              <a:ext uri="{FF2B5EF4-FFF2-40B4-BE49-F238E27FC236}">
                <a16:creationId xmlns:a16="http://schemas.microsoft.com/office/drawing/2014/main" id="{445786F3-4980-49E4-B632-586E767CA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740583"/>
              </p:ext>
            </p:extLst>
          </p:nvPr>
        </p:nvGraphicFramePr>
        <p:xfrm>
          <a:off x="22421850" y="30576663"/>
          <a:ext cx="7310672" cy="7163328"/>
        </p:xfrm>
        <a:graphic>
          <a:graphicData uri="http://schemas.openxmlformats.org/drawingml/2006/table">
            <a:tbl>
              <a:tblPr/>
              <a:tblGrid>
                <a:gridCol w="1567407">
                  <a:extLst>
                    <a:ext uri="{9D8B030D-6E8A-4147-A177-3AD203B41FA5}">
                      <a16:colId xmlns:a16="http://schemas.microsoft.com/office/drawing/2014/main" val="2675469251"/>
                    </a:ext>
                  </a:extLst>
                </a:gridCol>
                <a:gridCol w="1148653">
                  <a:extLst>
                    <a:ext uri="{9D8B030D-6E8A-4147-A177-3AD203B41FA5}">
                      <a16:colId xmlns:a16="http://schemas.microsoft.com/office/drawing/2014/main" val="3720844638"/>
                    </a:ext>
                  </a:extLst>
                </a:gridCol>
                <a:gridCol w="1148653">
                  <a:extLst>
                    <a:ext uri="{9D8B030D-6E8A-4147-A177-3AD203B41FA5}">
                      <a16:colId xmlns:a16="http://schemas.microsoft.com/office/drawing/2014/main" val="2768672557"/>
                    </a:ext>
                  </a:extLst>
                </a:gridCol>
                <a:gridCol w="1148653">
                  <a:extLst>
                    <a:ext uri="{9D8B030D-6E8A-4147-A177-3AD203B41FA5}">
                      <a16:colId xmlns:a16="http://schemas.microsoft.com/office/drawing/2014/main" val="1106695962"/>
                    </a:ext>
                  </a:extLst>
                </a:gridCol>
                <a:gridCol w="1148653">
                  <a:extLst>
                    <a:ext uri="{9D8B030D-6E8A-4147-A177-3AD203B41FA5}">
                      <a16:colId xmlns:a16="http://schemas.microsoft.com/office/drawing/2014/main" val="3439614808"/>
                    </a:ext>
                  </a:extLst>
                </a:gridCol>
                <a:gridCol w="1148653">
                  <a:extLst>
                    <a:ext uri="{9D8B030D-6E8A-4147-A177-3AD203B41FA5}">
                      <a16:colId xmlns:a16="http://schemas.microsoft.com/office/drawing/2014/main" val="4231042541"/>
                    </a:ext>
                  </a:extLst>
                </a:gridCol>
              </a:tblGrid>
              <a:tr h="7100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 </a:t>
                      </a:r>
                      <a:endParaRPr lang="ko-KR" sz="2400" b="1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JSSC 2024</a:t>
                      </a:r>
                      <a:endParaRPr lang="ko-KR" sz="2000" b="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ISSCC 2023</a:t>
                      </a:r>
                      <a:endParaRPr lang="ko-KR" sz="2000" b="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i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JSSC 2021</a:t>
                      </a:r>
                      <a:endParaRPr lang="ko-KR" sz="2000" b="0" i="1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JSSC 2023</a:t>
                      </a:r>
                      <a:endParaRPr lang="ko-KR" sz="2000" b="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This work</a:t>
                      </a:r>
                      <a:endParaRPr lang="ko-KR" sz="2400" b="1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600040"/>
                  </a:ext>
                </a:extLst>
              </a:tr>
              <a:tr h="592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Process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28nm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12nm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28nm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65nm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65nm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529455"/>
                  </a:ext>
                </a:extLst>
              </a:tr>
              <a:tr h="1066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Input/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Weight/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Output bit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4,8/8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/N.A.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8/8/8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4,8/4,8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/12,20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1~16/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4,8,12,16/13,27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4/4/8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8951385"/>
                  </a:ext>
                </a:extLst>
              </a:tr>
              <a:tr h="592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ADC bit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8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5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370074"/>
                  </a:ext>
                </a:extLst>
              </a:tr>
              <a:tr h="631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ADC type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Flash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SAR &amp; R-DAC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SAR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Integrating &amp; SAR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SAR &amp; R-DAC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37405"/>
                  </a:ext>
                </a:extLst>
              </a:tr>
              <a:tr h="7108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Column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Parallelism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100%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50%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100%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25%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100%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938645"/>
                  </a:ext>
                </a:extLst>
              </a:tr>
              <a:tr h="5924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Array size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16kb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128kb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64kb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12kB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16kb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029765"/>
                  </a:ext>
                </a:extLst>
              </a:tr>
              <a:tr h="1066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TOPS/W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(scale to 28nm</a:t>
                      </a:r>
                      <a:r>
                        <a:rPr lang="en-US" sz="24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[5]</a:t>
                      </a: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12.2~40.1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70.58~86.27(24.33~29.74)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47.8~68.4</a:t>
                      </a:r>
                      <a:r>
                        <a:rPr lang="en-US" sz="18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*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611.91</a:t>
                      </a:r>
                      <a:r>
                        <a:rPr lang="en-US" sz="20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**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(2447.64)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ko-KR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45.96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(247.7)</a:t>
                      </a:r>
                      <a:endParaRPr lang="ko-KR" sz="3200" dirty="0">
                        <a:solidFill>
                          <a:srgbClr val="0000FF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804548"/>
                  </a:ext>
                </a:extLst>
              </a:tr>
              <a:tr h="1066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TOPS/mm</a:t>
                      </a:r>
                      <a:r>
                        <a:rPr lang="en-US" sz="24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(scale to 28nm</a:t>
                      </a:r>
                      <a:r>
                        <a:rPr lang="en-US" sz="24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[5]</a:t>
                      </a: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</a:t>
                      </a:r>
                      <a:endParaRPr lang="ko-KR" sz="24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DE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0.84~2.86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N.A.</a:t>
                      </a:r>
                      <a:endParaRPr lang="ko-KR" sz="32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0.00038</a:t>
                      </a:r>
                      <a:r>
                        <a:rPr lang="en-US" sz="1800" baseline="3000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*★</a:t>
                      </a:r>
                      <a:endParaRPr lang="ko-KR" sz="240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0.83</a:t>
                      </a:r>
                      <a:r>
                        <a:rPr lang="en-US" sz="2400" baseline="300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**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(4.15)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0.46</a:t>
                      </a:r>
                      <a:endParaRPr lang="ko-KR" sz="3200" dirty="0"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(6.498)</a:t>
                      </a:r>
                      <a:endParaRPr lang="ko-KR" sz="3200" dirty="0">
                        <a:solidFill>
                          <a:srgbClr val="0000FF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222503"/>
                  </a:ext>
                </a:extLst>
              </a:tr>
            </a:tbl>
          </a:graphicData>
        </a:graphic>
      </p:graphicFrame>
      <p:graphicFrame>
        <p:nvGraphicFramePr>
          <p:cNvPr id="227" name="개체 226">
            <a:extLst>
              <a:ext uri="{FF2B5EF4-FFF2-40B4-BE49-F238E27FC236}">
                <a16:creationId xmlns:a16="http://schemas.microsoft.com/office/drawing/2014/main" id="{94368458-5CC2-4606-8966-D2B8DBC2BB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480114"/>
              </p:ext>
            </p:extLst>
          </p:nvPr>
        </p:nvGraphicFramePr>
        <p:xfrm>
          <a:off x="15437730" y="31520455"/>
          <a:ext cx="6870813" cy="5997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Visio" r:id="rId21" imgW="11239312" imgH="9810531" progId="Visio.Drawing.15">
                  <p:embed/>
                </p:oleObj>
              </mc:Choice>
              <mc:Fallback>
                <p:oleObj name="Visio" r:id="rId21" imgW="11239312" imgH="9810531" progId="Visio.Drawing.15">
                  <p:embed/>
                  <p:pic>
                    <p:nvPicPr>
                      <p:cNvPr id="227" name="개체 226">
                        <a:extLst>
                          <a:ext uri="{FF2B5EF4-FFF2-40B4-BE49-F238E27FC236}">
                            <a16:creationId xmlns:a16="http://schemas.microsoft.com/office/drawing/2014/main" id="{94368458-5CC2-4606-8966-D2B8DBC2BB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437730" y="31520455"/>
                        <a:ext cx="6870813" cy="5997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8" name="TextBox 227">
            <a:extLst>
              <a:ext uri="{FF2B5EF4-FFF2-40B4-BE49-F238E27FC236}">
                <a16:creationId xmlns:a16="http://schemas.microsoft.com/office/drawing/2014/main" id="{5E1BE086-DF6B-42C9-8EFF-B42686CBE8AF}"/>
              </a:ext>
            </a:extLst>
          </p:cNvPr>
          <p:cNvSpPr txBox="1"/>
          <p:nvPr/>
        </p:nvSpPr>
        <p:spPr>
          <a:xfrm>
            <a:off x="16562425" y="37455753"/>
            <a:ext cx="4621421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(a) Chip microphotograph and layout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1F84B0E7-9063-4E2B-AE83-D2D278ECDE6F}"/>
              </a:ext>
            </a:extLst>
          </p:cNvPr>
          <p:cNvSpPr txBox="1"/>
          <p:nvPr/>
        </p:nvSpPr>
        <p:spPr>
          <a:xfrm>
            <a:off x="22483111" y="37796040"/>
            <a:ext cx="4047927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1400" dirty="0">
                <a:cs typeface="Arial" panose="020B0604020202020204" pitchFamily="34" charset="0"/>
              </a:rPr>
              <a:t>*when input/weight/output bit is 4/4/12.</a:t>
            </a:r>
          </a:p>
          <a:p>
            <a:r>
              <a:rPr lang="en-US" altLang="ko-KR" sz="1400" dirty="0">
                <a:cs typeface="Arial" panose="020B0604020202020204" pitchFamily="34" charset="0"/>
              </a:rPr>
              <a:t>**when input/weight bit is 4/4.</a:t>
            </a:r>
          </a:p>
          <a:p>
            <a:r>
              <a:rPr lang="en-US" altLang="ko-KR" sz="1400" baseline="30000" dirty="0">
                <a:cs typeface="Arial" panose="020B0604020202020204" pitchFamily="34" charset="0"/>
              </a:rPr>
              <a:t>★</a:t>
            </a:r>
            <a:r>
              <a:rPr lang="en-US" altLang="ko-KR" sz="1400" dirty="0">
                <a:cs typeface="Arial" panose="020B0604020202020204" pitchFamily="34" charset="0"/>
              </a:rPr>
              <a:t>reverse calculation from GOPS &amp; macro size.</a:t>
            </a:r>
          </a:p>
        </p:txBody>
      </p:sp>
    </p:spTree>
    <p:extLst>
      <p:ext uri="{BB962C8B-B14F-4D97-AF65-F5344CB8AC3E}">
        <p14:creationId xmlns:p14="http://schemas.microsoft.com/office/powerpoint/2010/main" val="612776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D293FF465A80434F9BC9CBF724EF2420" ma:contentTypeVersion="10" ma:contentTypeDescription="새 문서를 만듭니다." ma:contentTypeScope="" ma:versionID="5e84880968895e25f676a73285d81fbc">
  <xsd:schema xmlns:xsd="http://www.w3.org/2001/XMLSchema" xmlns:xs="http://www.w3.org/2001/XMLSchema" xmlns:p="http://schemas.microsoft.com/office/2006/metadata/properties" xmlns:ns3="b9791be3-14ae-43a3-a309-132383ba76c8" targetNamespace="http://schemas.microsoft.com/office/2006/metadata/properties" ma:root="true" ma:fieldsID="14d1dfdc3f26a5c4fd3f5ecac3e93374" ns3:_="">
    <xsd:import namespace="b9791be3-14ae-43a3-a309-132383ba76c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791be3-14ae-43a3-a309-132383ba76c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8BF3FC-3F46-442B-A036-928BAD399AB5}">
  <ds:schemaRefs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b9791be3-14ae-43a3-a309-132383ba76c8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595DE3E-8913-48EE-A532-151459C193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CA685B-2383-4058-88B6-F07327876E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791be3-14ae-43a3-a309-132383ba7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1878</TotalTime>
  <Words>752</Words>
  <Application>Microsoft Office PowerPoint</Application>
  <PresentationFormat>사용자 지정</PresentationFormat>
  <Paragraphs>147</Paragraphs>
  <Slides>1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SimSun</vt:lpstr>
      <vt:lpstr>맑은 고딕</vt:lpstr>
      <vt:lpstr>Arial</vt:lpstr>
      <vt:lpstr>Calibri</vt:lpstr>
      <vt:lpstr>Calibri Light</vt:lpstr>
      <vt:lpstr>Times New Roman</vt:lpstr>
      <vt:lpstr>Wingdings</vt:lpstr>
      <vt:lpstr>Office 테마</vt:lpstr>
      <vt:lpstr>Visio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USER</cp:lastModifiedBy>
  <cp:revision>50</cp:revision>
  <dcterms:created xsi:type="dcterms:W3CDTF">2018-03-08T06:02:33Z</dcterms:created>
  <dcterms:modified xsi:type="dcterms:W3CDTF">2026-04-13T05:00:24Z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0x010100D293FF465A80434F9BC9CBF724EF2420</vt:lpwstr>
  </property>
</Properties>
</file>